
<file path=[Content_Types].xml><?xml version="1.0" encoding="utf-8"?>
<Types xmlns="http://schemas.openxmlformats.org/package/2006/content-types">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59" r:id="rId3"/>
    <p:sldId id="257" r:id="rId4"/>
    <p:sldId id="260" r:id="rId5"/>
    <p:sldId id="261" r:id="rId6"/>
    <p:sldId id="263" r:id="rId7"/>
    <p:sldId id="262" r:id="rId8"/>
    <p:sldId id="264" r:id="rId9"/>
    <p:sldId id="266" r:id="rId10"/>
    <p:sldId id="267" r:id="rId11"/>
    <p:sldId id="268" r:id="rId12"/>
    <p:sldId id="265" r:id="rId13"/>
    <p:sldId id="269" r:id="rId14"/>
    <p:sldId id="270" r:id="rId15"/>
    <p:sldId id="271" r:id="rId16"/>
    <p:sldId id="272" r:id="rId17"/>
    <p:sldId id="273" r:id="rId18"/>
    <p:sldId id="284" r:id="rId19"/>
    <p:sldId id="274" r:id="rId20"/>
    <p:sldId id="285" r:id="rId21"/>
    <p:sldId id="276" r:id="rId22"/>
    <p:sldId id="258"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lvl1pPr>
    <a:lvl2pPr marL="0" marR="0" indent="4572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lvl2pPr>
    <a:lvl3pPr marL="0" marR="0" indent="9144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lvl3pPr>
    <a:lvl4pPr marL="0" marR="0" indent="13716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lvl4pPr>
    <a:lvl5pPr marL="0" marR="0" indent="18288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lvl5pPr>
    <a:lvl6pPr marL="0" marR="0" indent="22860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lvl6pPr>
    <a:lvl7pPr marL="0" marR="0" indent="27432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lvl7pPr>
    <a:lvl8pPr marL="0" marR="0" indent="32004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lvl8pPr>
    <a:lvl9pPr marL="0" marR="0" indent="36576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董 若扬" initials="董" lastIdx="1" clrIdx="0">
    <p:extLst>
      <p:ext uri="{19B8F6BF-5375-455C-9EA6-DF929625EA0E}">
        <p15:presenceInfo xmlns:p15="http://schemas.microsoft.com/office/powerpoint/2012/main" userId="f7467ccbbc4e469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Regular"/>
          <a:ea typeface="Avenir Next Regular"/>
          <a:cs typeface="Avenir Next Regular"/>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Avenir Next Regular"/>
          <a:ea typeface="Avenir Next Regular"/>
          <a:cs typeface="Avenir Next Regular"/>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254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Avenir Next Regular"/>
          <a:ea typeface="Avenir Next Regular"/>
          <a:cs typeface="Avenir Next Regular"/>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Avenir Next Regular"/>
          <a:ea typeface="Avenir Next Regular"/>
          <a:cs typeface="Avenir Next Regular"/>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ff" i="off">
        <a:font>
          <a:latin typeface="Avenir Next Medium"/>
          <a:ea typeface="Avenir Next Medium"/>
          <a:cs typeface="Avenir Next Medium"/>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Avenir Next Regular"/>
          <a:ea typeface="Avenir Next Regular"/>
          <a:cs typeface="Avenir Next Regular"/>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Avenir Next Medium"/>
          <a:ea typeface="Avenir Next Medium"/>
          <a:cs typeface="Avenir Next Medium"/>
        </a:font>
        <a:srgbClr val="FFFFFF"/>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Avenir Next Regular"/>
          <a:ea typeface="Avenir Next Regular"/>
          <a:cs typeface="Avenir Next Regular"/>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ff" i="off">
        <a:font>
          <a:latin typeface="Avenir Next Medium"/>
          <a:ea typeface="Avenir Next Medium"/>
          <a:cs typeface="Avenir Next Medium"/>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Avenir Next Medium"/>
          <a:ea typeface="Avenir Next Medium"/>
          <a:cs typeface="Avenir Next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Avenir Next Regular"/>
          <a:ea typeface="Avenir Next Regular"/>
          <a:cs typeface="Avenir Next Regular"/>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9A9A9"/>
              </a:solidFill>
              <a:prstDash val="solid"/>
              <a:miter lim="400000"/>
            </a:ln>
          </a:top>
          <a:bottom>
            <a:ln w="381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Avenir Next Regular"/>
          <a:ea typeface="Avenir Next Regular"/>
          <a:cs typeface="Avenir Next Regular"/>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381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1" autoAdjust="0"/>
    <p:restoredTop sz="94660"/>
  </p:normalViewPr>
  <p:slideViewPr>
    <p:cSldViewPr snapToGrid="0">
      <p:cViewPr varScale="1">
        <p:scale>
          <a:sx n="81" d="100"/>
          <a:sy n="81" d="100"/>
        </p:scale>
        <p:origin x="128" y="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p4>
</file>

<file path=ppt/media/media18.m4a>
</file>

<file path=ppt/media/media19.m4a>
</file>

<file path=ppt/media/media2.m4a>
</file>

<file path=ppt/media/media20.mp4>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
    <p:spTree>
      <p:nvGrpSpPr>
        <p:cNvPr id="1" name=""/>
        <p:cNvGrpSpPr/>
        <p:nvPr/>
      </p:nvGrpSpPr>
      <p:grpSpPr>
        <a:xfrm>
          <a:off x="0" y="0"/>
          <a:ext cx="0" cy="0"/>
          <a:chOff x="0" y="0"/>
          <a:chExt cx="0" cy="0"/>
        </a:xfrm>
      </p:grpSpPr>
      <p:sp>
        <p:nvSpPr>
          <p:cNvPr id="11" name="演示文稿标题"/>
          <p:cNvSpPr txBox="1">
            <a:spLocks noGrp="1"/>
          </p:cNvSpPr>
          <p:nvPr>
            <p:ph type="title" hasCustomPrompt="1"/>
          </p:nvPr>
        </p:nvSpPr>
        <p:spPr>
          <a:xfrm>
            <a:off x="1270000" y="3289300"/>
            <a:ext cx="21844000" cy="3879454"/>
          </a:xfrm>
          <a:prstGeom prst="rect">
            <a:avLst/>
          </a:prstGeom>
        </p:spPr>
        <p:txBody>
          <a:bodyPr/>
          <a:lstStyle>
            <a:lvl1pPr defTabSz="2438338">
              <a:lnSpc>
                <a:spcPct val="90000"/>
              </a:lnSpc>
              <a:defRPr sz="11600" spc="-348">
                <a:gradFill flip="none" rotWithShape="1">
                  <a:gsLst>
                    <a:gs pos="0">
                      <a:srgbClr val="1E98FD"/>
                    </a:gs>
                    <a:gs pos="100000">
                      <a:srgbClr val="FF00F7"/>
                    </a:gs>
                  </a:gsLst>
                  <a:lin ang="3960000" scaled="0"/>
                </a:gradFill>
              </a:defRPr>
            </a:lvl1pPr>
          </a:lstStyle>
          <a:p>
            <a:r>
              <a:t>演示文稿标题</a:t>
            </a:r>
          </a:p>
        </p:txBody>
      </p:sp>
      <p:sp>
        <p:nvSpPr>
          <p:cNvPr id="12" name="作者和日期"/>
          <p:cNvSpPr txBox="1">
            <a:spLocks noGrp="1"/>
          </p:cNvSpPr>
          <p:nvPr>
            <p:ph type="body" sz="quarter" idx="21" hasCustomPrompt="1"/>
          </p:nvPr>
        </p:nvSpPr>
        <p:spPr>
          <a:xfrm>
            <a:off x="1270000" y="12160429"/>
            <a:ext cx="21844000" cy="694056"/>
          </a:xfrm>
          <a:prstGeom prst="rect">
            <a:avLst/>
          </a:prstGeom>
        </p:spPr>
        <p:txBody>
          <a:bodyPr/>
          <a:lstStyle>
            <a:lvl1pPr marL="0" indent="0" algn="ctr" defTabSz="792479">
              <a:spcBef>
                <a:spcPts val="0"/>
              </a:spcBef>
              <a:buClrTx/>
              <a:buSzTx/>
              <a:buNone/>
              <a:defRPr sz="3359">
                <a:latin typeface="Avenir Next Medium"/>
                <a:ea typeface="Avenir Next Medium"/>
                <a:cs typeface="Avenir Next Medium"/>
                <a:sym typeface="Avenir Next Medium"/>
              </a:defRPr>
            </a:lvl1pPr>
          </a:lstStyle>
          <a:p>
            <a:r>
              <a:t>作者和日期</a:t>
            </a:r>
          </a:p>
        </p:txBody>
      </p:sp>
      <p:sp>
        <p:nvSpPr>
          <p:cNvPr id="13" name="正文级别 1…"/>
          <p:cNvSpPr txBox="1">
            <a:spLocks noGrp="1"/>
          </p:cNvSpPr>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latin typeface="Avenir Next Medium"/>
                <a:ea typeface="Avenir Next Medium"/>
                <a:cs typeface="Avenir Next Medium"/>
                <a:sym typeface="Avenir Next Medium"/>
              </a:defRPr>
            </a:lvl1pPr>
            <a:lvl2pPr marL="0" indent="0" algn="ctr" defTabSz="825500">
              <a:spcBef>
                <a:spcPts val="0"/>
              </a:spcBef>
              <a:buClrTx/>
              <a:buSzTx/>
              <a:buNone/>
              <a:defRPr sz="6400">
                <a:latin typeface="Avenir Next Medium"/>
                <a:ea typeface="Avenir Next Medium"/>
                <a:cs typeface="Avenir Next Medium"/>
                <a:sym typeface="Avenir Next Medium"/>
              </a:defRPr>
            </a:lvl2pPr>
            <a:lvl3pPr marL="0" indent="0" algn="ctr" defTabSz="825500">
              <a:spcBef>
                <a:spcPts val="0"/>
              </a:spcBef>
              <a:buClrTx/>
              <a:buSzTx/>
              <a:buNone/>
              <a:defRPr sz="6400">
                <a:latin typeface="Avenir Next Medium"/>
                <a:ea typeface="Avenir Next Medium"/>
                <a:cs typeface="Avenir Next Medium"/>
                <a:sym typeface="Avenir Next Medium"/>
              </a:defRPr>
            </a:lvl3pPr>
            <a:lvl4pPr marL="0" indent="0" algn="ctr" defTabSz="825500">
              <a:spcBef>
                <a:spcPts val="0"/>
              </a:spcBef>
              <a:buClrTx/>
              <a:buSzTx/>
              <a:buNone/>
              <a:defRPr sz="6400">
                <a:latin typeface="Avenir Next Medium"/>
                <a:ea typeface="Avenir Next Medium"/>
                <a:cs typeface="Avenir Next Medium"/>
                <a:sym typeface="Avenir Next Medium"/>
              </a:defRPr>
            </a:lvl4pPr>
            <a:lvl5pPr marL="0" indent="0" algn="ctr" defTabSz="825500">
              <a:spcBef>
                <a:spcPts val="0"/>
              </a:spcBef>
              <a:buClrTx/>
              <a:buSzTx/>
              <a:buNone/>
              <a:defRPr sz="6400">
                <a:latin typeface="Avenir Next Medium"/>
                <a:ea typeface="Avenir Next Medium"/>
                <a:cs typeface="Avenir Next Medium"/>
                <a:sym typeface="Avenir Next Medium"/>
              </a:defRPr>
            </a:lvl5pPr>
          </a:lstStyle>
          <a:p>
            <a:r>
              <a:t>演示文稿副标题</a:t>
            </a:r>
          </a:p>
          <a:p>
            <a:pPr lvl="1"/>
            <a:endParaRPr/>
          </a:p>
          <a:p>
            <a:pPr lvl="2"/>
            <a:endParaRPr/>
          </a:p>
          <a:p>
            <a:pPr lvl="3"/>
            <a:endParaRPr/>
          </a:p>
          <a:p>
            <a:pPr lvl="4"/>
            <a:endParaRPr/>
          </a:p>
        </p:txBody>
      </p:sp>
      <p:sp>
        <p:nvSpPr>
          <p:cNvPr id="1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说明">
    <p:spTree>
      <p:nvGrpSpPr>
        <p:cNvPr id="1" name=""/>
        <p:cNvGrpSpPr/>
        <p:nvPr/>
      </p:nvGrpSpPr>
      <p:grpSpPr>
        <a:xfrm>
          <a:off x="0" y="0"/>
          <a:ext cx="0" cy="0"/>
          <a:chOff x="0" y="0"/>
          <a:chExt cx="0" cy="0"/>
        </a:xfrm>
      </p:grpSpPr>
      <p:sp>
        <p:nvSpPr>
          <p:cNvPr id="98" name="正文级别 1…"/>
          <p:cNvSpPr txBox="1">
            <a:spLocks noGrp="1"/>
          </p:cNvSpPr>
          <p:nvPr>
            <p:ph type="body" sz="half" idx="1" hasCustomPrompt="1"/>
          </p:nvPr>
        </p:nvSpPr>
        <p:spPr>
          <a:xfrm>
            <a:off x="1270000" y="4927600"/>
            <a:ext cx="21844000" cy="3902869"/>
          </a:xfrm>
          <a:prstGeom prst="rect">
            <a:avLst/>
          </a:prstGeom>
        </p:spPr>
        <p:txBody>
          <a:bodyPr anchor="ctr"/>
          <a:lstStyle>
            <a:lvl1pPr marL="0" indent="0" algn="ctr">
              <a:spcBef>
                <a:spcPts val="0"/>
              </a:spcBef>
              <a:buClrTx/>
              <a:buSzTx/>
              <a:buNone/>
              <a:defRPr sz="8400" spc="-252">
                <a:gradFill flip="none" rotWithShape="1">
                  <a:gsLst>
                    <a:gs pos="0">
                      <a:srgbClr val="1E98FD"/>
                    </a:gs>
                    <a:gs pos="100000">
                      <a:srgbClr val="FF00F7"/>
                    </a:gs>
                  </a:gsLst>
                  <a:lin ang="3960000" scaled="0"/>
                </a:gradFill>
                <a:latin typeface="Avenir Next Medium"/>
                <a:ea typeface="Avenir Next Medium"/>
                <a:cs typeface="Avenir Next Medium"/>
                <a:sym typeface="Avenir Next Medium"/>
              </a:defRPr>
            </a:lvl1pPr>
            <a:lvl2pPr marL="0" indent="457200" algn="ctr">
              <a:spcBef>
                <a:spcPts val="0"/>
              </a:spcBef>
              <a:buClrTx/>
              <a:buSzTx/>
              <a:buNone/>
              <a:defRPr sz="8400" spc="-252">
                <a:gradFill flip="none" rotWithShape="1">
                  <a:gsLst>
                    <a:gs pos="0">
                      <a:srgbClr val="1E98FD"/>
                    </a:gs>
                    <a:gs pos="100000">
                      <a:srgbClr val="FF00F7"/>
                    </a:gs>
                  </a:gsLst>
                  <a:lin ang="3960000" scaled="0"/>
                </a:gradFill>
                <a:latin typeface="Avenir Next Medium"/>
                <a:ea typeface="Avenir Next Medium"/>
                <a:cs typeface="Avenir Next Medium"/>
                <a:sym typeface="Avenir Next Medium"/>
              </a:defRPr>
            </a:lvl2pPr>
            <a:lvl3pPr marL="0" indent="914400" algn="ctr">
              <a:spcBef>
                <a:spcPts val="0"/>
              </a:spcBef>
              <a:buClrTx/>
              <a:buSzTx/>
              <a:buNone/>
              <a:defRPr sz="8400" spc="-252">
                <a:gradFill flip="none" rotWithShape="1">
                  <a:gsLst>
                    <a:gs pos="0">
                      <a:srgbClr val="1E98FD"/>
                    </a:gs>
                    <a:gs pos="100000">
                      <a:srgbClr val="FF00F7"/>
                    </a:gs>
                  </a:gsLst>
                  <a:lin ang="3960000" scaled="0"/>
                </a:gradFill>
                <a:latin typeface="Avenir Next Medium"/>
                <a:ea typeface="Avenir Next Medium"/>
                <a:cs typeface="Avenir Next Medium"/>
                <a:sym typeface="Avenir Next Medium"/>
              </a:defRPr>
            </a:lvl3pPr>
            <a:lvl4pPr marL="0" indent="1371600" algn="ctr">
              <a:spcBef>
                <a:spcPts val="0"/>
              </a:spcBef>
              <a:buClrTx/>
              <a:buSzTx/>
              <a:buNone/>
              <a:defRPr sz="8400" spc="-252">
                <a:gradFill flip="none" rotWithShape="1">
                  <a:gsLst>
                    <a:gs pos="0">
                      <a:srgbClr val="1E98FD"/>
                    </a:gs>
                    <a:gs pos="100000">
                      <a:srgbClr val="FF00F7"/>
                    </a:gs>
                  </a:gsLst>
                  <a:lin ang="3960000" scaled="0"/>
                </a:gradFill>
                <a:latin typeface="Avenir Next Medium"/>
                <a:ea typeface="Avenir Next Medium"/>
                <a:cs typeface="Avenir Next Medium"/>
                <a:sym typeface="Avenir Next Medium"/>
              </a:defRPr>
            </a:lvl4pPr>
            <a:lvl5pPr marL="0" indent="1828800" algn="ctr">
              <a:spcBef>
                <a:spcPts val="0"/>
              </a:spcBef>
              <a:buClrTx/>
              <a:buSzTx/>
              <a:buNone/>
              <a:defRPr sz="8400" spc="-252">
                <a:gradFill flip="none" rotWithShape="1">
                  <a:gsLst>
                    <a:gs pos="0">
                      <a:srgbClr val="1E98FD"/>
                    </a:gs>
                    <a:gs pos="100000">
                      <a:srgbClr val="FF00F7"/>
                    </a:gs>
                  </a:gsLst>
                  <a:lin ang="3960000" scaled="0"/>
                </a:gradFill>
                <a:latin typeface="Avenir Next Medium"/>
                <a:ea typeface="Avenir Next Medium"/>
                <a:cs typeface="Avenir Next Medium"/>
                <a:sym typeface="Avenir Next Medium"/>
              </a:defRPr>
            </a:lvl5pPr>
          </a:lstStyle>
          <a:p>
            <a:r>
              <a:t>说明</a:t>
            </a:r>
          </a:p>
          <a:p>
            <a:pPr lvl="1"/>
            <a:endParaRPr/>
          </a:p>
          <a:p>
            <a:pPr lvl="2"/>
            <a:endParaRPr/>
          </a:p>
          <a:p>
            <a:pPr lvl="3"/>
            <a:endParaRPr/>
          </a:p>
          <a:p>
            <a:pPr lvl="4"/>
            <a:endParaRPr/>
          </a:p>
        </p:txBody>
      </p:sp>
      <p:sp>
        <p:nvSpPr>
          <p:cNvPr id="9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显著事实">
    <p:spTree>
      <p:nvGrpSpPr>
        <p:cNvPr id="1" name=""/>
        <p:cNvGrpSpPr/>
        <p:nvPr/>
      </p:nvGrpSpPr>
      <p:grpSpPr>
        <a:xfrm>
          <a:off x="0" y="0"/>
          <a:ext cx="0" cy="0"/>
          <a:chOff x="0" y="0"/>
          <a:chExt cx="0" cy="0"/>
        </a:xfrm>
      </p:grpSpPr>
      <p:sp>
        <p:nvSpPr>
          <p:cNvPr id="106" name="正文级别 1…"/>
          <p:cNvSpPr txBox="1">
            <a:spLocks noGrp="1"/>
          </p:cNvSpPr>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Avenir Next Demi Bold"/>
              </a:defRPr>
            </a:lvl1pPr>
            <a:lvl2pPr marL="0" indent="4572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Avenir Next Demi Bold"/>
              </a:defRPr>
            </a:lvl2pPr>
            <a:lvl3pPr marL="0" indent="9144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Avenir Next Demi Bold"/>
              </a:defRPr>
            </a:lvl3pPr>
            <a:lvl4pPr marL="0" indent="13716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Avenir Next Demi Bold"/>
              </a:defRPr>
            </a:lvl4pPr>
            <a:lvl5pPr marL="0" indent="18288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Avenir Next Demi Bold"/>
              </a:defRPr>
            </a:lvl5pPr>
          </a:lstStyle>
          <a:p>
            <a:r>
              <a:t>100%</a:t>
            </a:r>
          </a:p>
          <a:p>
            <a:pPr lvl="1"/>
            <a:endParaRPr/>
          </a:p>
          <a:p>
            <a:pPr lvl="2"/>
            <a:endParaRPr/>
          </a:p>
          <a:p>
            <a:pPr lvl="3"/>
            <a:endParaRPr/>
          </a:p>
          <a:p>
            <a:pPr lvl="4"/>
            <a:endParaRPr/>
          </a:p>
        </p:txBody>
      </p:sp>
      <p:sp>
        <p:nvSpPr>
          <p:cNvPr id="107" name="事实信息"/>
          <p:cNvSpPr txBox="1">
            <a:spLocks noGrp="1"/>
          </p:cNvSpPr>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latin typeface="Avenir Next Medium"/>
                <a:ea typeface="Avenir Next Medium"/>
                <a:cs typeface="Avenir Next Medium"/>
                <a:sym typeface="Avenir Next Medium"/>
              </a:defRPr>
            </a:lvl1pPr>
          </a:lstStyle>
          <a:p>
            <a:r>
              <a:t>事实信息</a:t>
            </a:r>
          </a:p>
        </p:txBody>
      </p:sp>
      <p:sp>
        <p:nvSpPr>
          <p:cNvPr id="10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115" name="属性"/>
          <p:cNvSpPr txBox="1">
            <a:spLocks noGrp="1"/>
          </p:cNvSpPr>
          <p:nvPr>
            <p:ph type="body" sz="quarter" idx="21" hasCustomPrompt="1"/>
          </p:nvPr>
        </p:nvSpPr>
        <p:spPr>
          <a:xfrm>
            <a:off x="1270000" y="11155086"/>
            <a:ext cx="21844000" cy="832613"/>
          </a:xfrm>
          <a:prstGeom prst="rect">
            <a:avLst/>
          </a:prstGeom>
        </p:spPr>
        <p:txBody>
          <a:bodyPr anchor="ctr"/>
          <a:lstStyle>
            <a:lvl1pPr marL="0" indent="0" algn="ctr" defTabSz="784225">
              <a:spcBef>
                <a:spcPts val="0"/>
              </a:spcBef>
              <a:buClrTx/>
              <a:buSzTx/>
              <a:buNone/>
              <a:defRPr sz="4180">
                <a:latin typeface="Avenir Next Medium"/>
                <a:ea typeface="Avenir Next Medium"/>
                <a:cs typeface="Avenir Next Medium"/>
                <a:sym typeface="Avenir Next Medium"/>
              </a:defRPr>
            </a:lvl1pPr>
          </a:lstStyle>
          <a:p>
            <a:r>
              <a:t>属性</a:t>
            </a:r>
          </a:p>
        </p:txBody>
      </p:sp>
      <p:sp>
        <p:nvSpPr>
          <p:cNvPr id="116" name="正文级别 1…"/>
          <p:cNvSpPr txBox="1">
            <a:spLocks noGrp="1"/>
          </p:cNvSpPr>
          <p:nvPr>
            <p:ph type="body" sz="half" idx="1" hasCustomPrompt="1"/>
          </p:nvPr>
        </p:nvSpPr>
        <p:spPr>
          <a:xfrm>
            <a:off x="1270000" y="5141969"/>
            <a:ext cx="21844000" cy="3430191"/>
          </a:xfrm>
          <a:prstGeom prst="rect">
            <a:avLst/>
          </a:prstGeom>
        </p:spPr>
        <p:txBody>
          <a:bodyPr anchor="ctr"/>
          <a:lstStyle>
            <a:lvl1pPr marL="0" indent="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Avenir Next Demi Bold"/>
              </a:defRPr>
            </a:lvl1pPr>
            <a:lvl2pPr marL="0" indent="4572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Avenir Next Demi Bold"/>
              </a:defRPr>
            </a:lvl2pPr>
            <a:lvl3pPr marL="0" indent="9144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Avenir Next Demi Bold"/>
              </a:defRPr>
            </a:lvl3pPr>
            <a:lvl4pPr marL="0" indent="13716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Avenir Next Demi Bold"/>
              </a:defRPr>
            </a:lvl4pPr>
            <a:lvl5pPr marL="0" indent="18288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Avenir Next Demi Bold"/>
              </a:defRPr>
            </a:lvl5pPr>
          </a:lstStyle>
          <a:p>
            <a:r>
              <a:t>“著名引文”</a:t>
            </a:r>
          </a:p>
          <a:p>
            <a:pPr lvl="1"/>
            <a:endParaRPr/>
          </a:p>
          <a:p>
            <a:pPr lvl="2"/>
            <a:endParaRPr/>
          </a:p>
          <a:p>
            <a:pPr lvl="3"/>
            <a:endParaRPr/>
          </a:p>
          <a:p>
            <a:pPr lvl="4"/>
            <a:endParaRPr/>
          </a:p>
        </p:txBody>
      </p:sp>
      <p:sp>
        <p:nvSpPr>
          <p:cNvPr id="11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124" name="粉色背景下的两只水母"/>
          <p:cNvSpPr>
            <a:spLocks noGrp="1"/>
          </p:cNvSpPr>
          <p:nvPr>
            <p:ph type="pic" sz="half" idx="21"/>
          </p:nvPr>
        </p:nvSpPr>
        <p:spPr>
          <a:xfrm>
            <a:off x="12192000" y="4813300"/>
            <a:ext cx="12192000" cy="9207945"/>
          </a:xfrm>
          <a:prstGeom prst="rect">
            <a:avLst/>
          </a:prstGeom>
        </p:spPr>
        <p:txBody>
          <a:bodyPr lIns="91439" tIns="45719" rIns="91439" bIns="45719">
            <a:noAutofit/>
          </a:bodyPr>
          <a:lstStyle/>
          <a:p>
            <a:endParaRPr/>
          </a:p>
        </p:txBody>
      </p:sp>
      <p:sp>
        <p:nvSpPr>
          <p:cNvPr id="125" name="深蓝色背景下两只触碰的水母"/>
          <p:cNvSpPr>
            <a:spLocks noGrp="1"/>
          </p:cNvSpPr>
          <p:nvPr>
            <p:ph type="pic" sz="half" idx="22"/>
          </p:nvPr>
        </p:nvSpPr>
        <p:spPr>
          <a:xfrm>
            <a:off x="12192000" y="-628650"/>
            <a:ext cx="12192000" cy="8128000"/>
          </a:xfrm>
          <a:prstGeom prst="rect">
            <a:avLst/>
          </a:prstGeom>
        </p:spPr>
        <p:txBody>
          <a:bodyPr lIns="91439" tIns="45719" rIns="91439" bIns="45719">
            <a:noAutofit/>
          </a:bodyPr>
          <a:lstStyle/>
          <a:p>
            <a:endParaRPr/>
          </a:p>
        </p:txBody>
      </p:sp>
      <p:sp>
        <p:nvSpPr>
          <p:cNvPr id="126" name="蓝色背景下的两只水母"/>
          <p:cNvSpPr>
            <a:spLocks noGrp="1"/>
          </p:cNvSpPr>
          <p:nvPr>
            <p:ph type="pic" idx="23"/>
          </p:nvPr>
        </p:nvSpPr>
        <p:spPr>
          <a:xfrm>
            <a:off x="-4203700" y="0"/>
            <a:ext cx="20574000" cy="13716000"/>
          </a:xfrm>
          <a:prstGeom prst="rect">
            <a:avLst/>
          </a:prstGeom>
        </p:spPr>
        <p:txBody>
          <a:bodyPr lIns="91439" tIns="45719" rIns="91439" bIns="45719">
            <a:noAutofit/>
          </a:bodyPr>
          <a:lstStyle/>
          <a:p>
            <a:endParaRPr/>
          </a:p>
        </p:txBody>
      </p:sp>
      <p:sp>
        <p:nvSpPr>
          <p:cNvPr id="12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34" name="深蓝色背景下两只触碰的水母"/>
          <p:cNvSpPr>
            <a:spLocks noGrp="1"/>
          </p:cNvSpPr>
          <p:nvPr>
            <p:ph type="pic" idx="21"/>
          </p:nvPr>
        </p:nvSpPr>
        <p:spPr>
          <a:xfrm>
            <a:off x="0" y="-1270000"/>
            <a:ext cx="24384000" cy="16256001"/>
          </a:xfrm>
          <a:prstGeom prst="rect">
            <a:avLst/>
          </a:prstGeom>
        </p:spPr>
        <p:txBody>
          <a:bodyPr lIns="91439" tIns="45719" rIns="91439" bIns="45719">
            <a:noAutofit/>
          </a:bodyPr>
          <a:lstStyle/>
          <a:p>
            <a:endParaRPr/>
          </a:p>
        </p:txBody>
      </p:sp>
      <p:sp>
        <p:nvSpPr>
          <p:cNvPr id="135" name="幻灯片编号"/>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4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与照片">
    <p:spTree>
      <p:nvGrpSpPr>
        <p:cNvPr id="1" name=""/>
        <p:cNvGrpSpPr/>
        <p:nvPr/>
      </p:nvGrpSpPr>
      <p:grpSpPr>
        <a:xfrm>
          <a:off x="0" y="0"/>
          <a:ext cx="0" cy="0"/>
          <a:chOff x="0" y="0"/>
          <a:chExt cx="0" cy="0"/>
        </a:xfrm>
      </p:grpSpPr>
      <p:sp>
        <p:nvSpPr>
          <p:cNvPr id="21" name="深蓝色背景下两只触碰的水母"/>
          <p:cNvSpPr>
            <a:spLocks noGrp="1"/>
          </p:cNvSpPr>
          <p:nvPr>
            <p:ph type="pic" idx="21"/>
          </p:nvPr>
        </p:nvSpPr>
        <p:spPr>
          <a:xfrm>
            <a:off x="0" y="-1270000"/>
            <a:ext cx="24384000" cy="16256001"/>
          </a:xfrm>
          <a:prstGeom prst="rect">
            <a:avLst/>
          </a:prstGeom>
        </p:spPr>
        <p:txBody>
          <a:bodyPr lIns="91439" tIns="45719" rIns="91439" bIns="45719">
            <a:noAutofit/>
          </a:bodyPr>
          <a:lstStyle/>
          <a:p>
            <a:endParaRPr/>
          </a:p>
        </p:txBody>
      </p:sp>
      <p:sp>
        <p:nvSpPr>
          <p:cNvPr id="22" name="作者和日期"/>
          <p:cNvSpPr txBox="1">
            <a:spLocks noGrp="1"/>
          </p:cNvSpPr>
          <p:nvPr>
            <p:ph type="body" sz="quarter" idx="22" hasCustomPrompt="1"/>
          </p:nvPr>
        </p:nvSpPr>
        <p:spPr>
          <a:xfrm>
            <a:off x="1270000" y="12166600"/>
            <a:ext cx="21844000" cy="694055"/>
          </a:xfrm>
          <a:prstGeom prst="rect">
            <a:avLst/>
          </a:prstGeom>
        </p:spPr>
        <p:txBody>
          <a:bodyPr/>
          <a:lstStyle>
            <a:lvl1pPr marL="0" indent="0" algn="ctr" defTabSz="792479">
              <a:spcBef>
                <a:spcPts val="0"/>
              </a:spcBef>
              <a:buClrTx/>
              <a:buSzTx/>
              <a:buNone/>
              <a:defRPr sz="3359">
                <a:solidFill>
                  <a:srgbClr val="FFFFFF"/>
                </a:solidFill>
                <a:latin typeface="Avenir Next Medium"/>
                <a:ea typeface="Avenir Next Medium"/>
                <a:cs typeface="Avenir Next Medium"/>
                <a:sym typeface="Avenir Next Medium"/>
              </a:defRPr>
            </a:lvl1pPr>
          </a:lstStyle>
          <a:p>
            <a:r>
              <a:t>作者和日期</a:t>
            </a:r>
          </a:p>
        </p:txBody>
      </p:sp>
      <p:sp>
        <p:nvSpPr>
          <p:cNvPr id="23" name="演示文稿标题"/>
          <p:cNvSpPr txBox="1">
            <a:spLocks noGrp="1"/>
          </p:cNvSpPr>
          <p:nvPr>
            <p:ph type="title" hasCustomPrompt="1"/>
          </p:nvPr>
        </p:nvSpPr>
        <p:spPr>
          <a:xfrm>
            <a:off x="1270000" y="3289300"/>
            <a:ext cx="21844000" cy="3873500"/>
          </a:xfrm>
          <a:prstGeom prst="rect">
            <a:avLst/>
          </a:prstGeom>
        </p:spPr>
        <p:txBody>
          <a:bodyPr/>
          <a:lstStyle>
            <a:lvl1pPr defTabSz="2438400">
              <a:lnSpc>
                <a:spcPct val="90000"/>
              </a:lnSpc>
              <a:defRPr sz="11600" spc="-348">
                <a:solidFill>
                  <a:srgbClr val="FFFFFF"/>
                </a:solidFill>
              </a:defRPr>
            </a:lvl1pPr>
          </a:lstStyle>
          <a:p>
            <a:r>
              <a:t>演示文稿标题</a:t>
            </a:r>
          </a:p>
        </p:txBody>
      </p:sp>
      <p:sp>
        <p:nvSpPr>
          <p:cNvPr id="24" name="正文级别 1…"/>
          <p:cNvSpPr txBox="1">
            <a:spLocks noGrp="1"/>
          </p:cNvSpPr>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FFFFFF"/>
                </a:solidFill>
                <a:latin typeface="Avenir Next Medium"/>
                <a:ea typeface="Avenir Next Medium"/>
                <a:cs typeface="Avenir Next Medium"/>
                <a:sym typeface="Avenir Next Medium"/>
              </a:defRPr>
            </a:lvl1pPr>
            <a:lvl2pPr marL="0" indent="0" algn="ctr" defTabSz="825500">
              <a:spcBef>
                <a:spcPts val="0"/>
              </a:spcBef>
              <a:buClrTx/>
              <a:buSzTx/>
              <a:buNone/>
              <a:defRPr sz="6400">
                <a:solidFill>
                  <a:srgbClr val="FFFFFF"/>
                </a:solidFill>
                <a:latin typeface="Avenir Next Medium"/>
                <a:ea typeface="Avenir Next Medium"/>
                <a:cs typeface="Avenir Next Medium"/>
                <a:sym typeface="Avenir Next Medium"/>
              </a:defRPr>
            </a:lvl2pPr>
            <a:lvl3pPr marL="0" indent="0" algn="ctr" defTabSz="825500">
              <a:spcBef>
                <a:spcPts val="0"/>
              </a:spcBef>
              <a:buClrTx/>
              <a:buSzTx/>
              <a:buNone/>
              <a:defRPr sz="6400">
                <a:solidFill>
                  <a:srgbClr val="FFFFFF"/>
                </a:solidFill>
                <a:latin typeface="Avenir Next Medium"/>
                <a:ea typeface="Avenir Next Medium"/>
                <a:cs typeface="Avenir Next Medium"/>
                <a:sym typeface="Avenir Next Medium"/>
              </a:defRPr>
            </a:lvl3pPr>
            <a:lvl4pPr marL="0" indent="0" algn="ctr" defTabSz="825500">
              <a:spcBef>
                <a:spcPts val="0"/>
              </a:spcBef>
              <a:buClrTx/>
              <a:buSzTx/>
              <a:buNone/>
              <a:defRPr sz="6400">
                <a:solidFill>
                  <a:srgbClr val="FFFFFF"/>
                </a:solidFill>
                <a:latin typeface="Avenir Next Medium"/>
                <a:ea typeface="Avenir Next Medium"/>
                <a:cs typeface="Avenir Next Medium"/>
                <a:sym typeface="Avenir Next Medium"/>
              </a:defRPr>
            </a:lvl4pPr>
            <a:lvl5pPr marL="0" indent="0" algn="ctr" defTabSz="825500">
              <a:spcBef>
                <a:spcPts val="0"/>
              </a:spcBef>
              <a:buClrTx/>
              <a:buSzTx/>
              <a:buNone/>
              <a:defRPr sz="6400">
                <a:solidFill>
                  <a:srgbClr val="FFFFFF"/>
                </a:solidFill>
                <a:latin typeface="Avenir Next Medium"/>
                <a:ea typeface="Avenir Next Medium"/>
                <a:cs typeface="Avenir Next Medium"/>
                <a:sym typeface="Avenir Next Medium"/>
              </a:defRPr>
            </a:lvl5pPr>
          </a:lstStyle>
          <a:p>
            <a:r>
              <a:t>演示文稿副标题</a:t>
            </a:r>
          </a:p>
          <a:p>
            <a:pPr lvl="1"/>
            <a:endParaRPr/>
          </a:p>
          <a:p>
            <a:pPr lvl="2"/>
            <a:endParaRPr/>
          </a:p>
          <a:p>
            <a:pPr lvl="3"/>
            <a:endParaRPr/>
          </a:p>
          <a:p>
            <a:pPr lvl="4"/>
            <a:endParaRPr/>
          </a:p>
        </p:txBody>
      </p:sp>
      <p:sp>
        <p:nvSpPr>
          <p:cNvPr id="25" name="幻灯片编号"/>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与照片（备选）">
    <p:spTree>
      <p:nvGrpSpPr>
        <p:cNvPr id="1" name=""/>
        <p:cNvGrpSpPr/>
        <p:nvPr/>
      </p:nvGrpSpPr>
      <p:grpSpPr>
        <a:xfrm>
          <a:off x="0" y="0"/>
          <a:ext cx="0" cy="0"/>
          <a:chOff x="0" y="0"/>
          <a:chExt cx="0" cy="0"/>
        </a:xfrm>
      </p:grpSpPr>
      <p:sp>
        <p:nvSpPr>
          <p:cNvPr id="32" name="蓝色背景下的两只水母"/>
          <p:cNvSpPr>
            <a:spLocks noGrp="1"/>
          </p:cNvSpPr>
          <p:nvPr>
            <p:ph type="pic" idx="21"/>
          </p:nvPr>
        </p:nvSpPr>
        <p:spPr>
          <a:xfrm>
            <a:off x="7962900" y="-25400"/>
            <a:ext cx="20650200" cy="13766800"/>
          </a:xfrm>
          <a:prstGeom prst="rect">
            <a:avLst/>
          </a:prstGeom>
        </p:spPr>
        <p:txBody>
          <a:bodyPr lIns="91439" tIns="45719" rIns="91439" bIns="45719">
            <a:noAutofit/>
          </a:bodyPr>
          <a:lstStyle/>
          <a:p>
            <a:endParaRPr/>
          </a:p>
        </p:txBody>
      </p:sp>
      <p:sp>
        <p:nvSpPr>
          <p:cNvPr id="33" name="幻灯片标题"/>
          <p:cNvSpPr txBox="1">
            <a:spLocks noGrp="1"/>
          </p:cNvSpPr>
          <p:nvPr>
            <p:ph type="title" hasCustomPrompt="1"/>
          </p:nvPr>
        </p:nvSpPr>
        <p:spPr>
          <a:xfrm>
            <a:off x="1270000" y="3885108"/>
            <a:ext cx="9652000" cy="3200203"/>
          </a:xfrm>
          <a:prstGeom prst="rect">
            <a:avLst/>
          </a:prstGeom>
        </p:spPr>
        <p:txBody>
          <a:bodyPr/>
          <a:lstStyle>
            <a:lvl1pPr>
              <a:defRPr>
                <a:gradFill flip="none" rotWithShape="1">
                  <a:gsLst>
                    <a:gs pos="0">
                      <a:srgbClr val="FF00D8"/>
                    </a:gs>
                    <a:gs pos="100000">
                      <a:srgbClr val="FF542E"/>
                    </a:gs>
                  </a:gsLst>
                  <a:lin ang="3960000" scaled="0"/>
                </a:gradFill>
              </a:defRPr>
            </a:lvl1pPr>
          </a:lstStyle>
          <a:p>
            <a:r>
              <a:t>幻灯片标题</a:t>
            </a:r>
          </a:p>
        </p:txBody>
      </p:sp>
      <p:sp>
        <p:nvSpPr>
          <p:cNvPr id="34" name="正文级别 1…"/>
          <p:cNvSpPr txBox="1">
            <a:spLocks noGrp="1"/>
          </p:cNvSpPr>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latin typeface="Avenir Next Medium"/>
                <a:ea typeface="Avenir Next Medium"/>
                <a:cs typeface="Avenir Next Medium"/>
                <a:sym typeface="Avenir Next Medium"/>
              </a:defRPr>
            </a:lvl1pPr>
            <a:lvl2pPr marL="0" indent="457200" algn="ctr" defTabSz="825500">
              <a:spcBef>
                <a:spcPts val="0"/>
              </a:spcBef>
              <a:buClrTx/>
              <a:buSzTx/>
              <a:buNone/>
              <a:defRPr sz="5400">
                <a:latin typeface="Avenir Next Medium"/>
                <a:ea typeface="Avenir Next Medium"/>
                <a:cs typeface="Avenir Next Medium"/>
                <a:sym typeface="Avenir Next Medium"/>
              </a:defRPr>
            </a:lvl2pPr>
            <a:lvl3pPr marL="0" indent="914400" algn="ctr" defTabSz="825500">
              <a:spcBef>
                <a:spcPts val="0"/>
              </a:spcBef>
              <a:buClrTx/>
              <a:buSzTx/>
              <a:buNone/>
              <a:defRPr sz="5400">
                <a:latin typeface="Avenir Next Medium"/>
                <a:ea typeface="Avenir Next Medium"/>
                <a:cs typeface="Avenir Next Medium"/>
                <a:sym typeface="Avenir Next Medium"/>
              </a:defRPr>
            </a:lvl3pPr>
            <a:lvl4pPr marL="0" indent="1371600" algn="ctr" defTabSz="825500">
              <a:spcBef>
                <a:spcPts val="0"/>
              </a:spcBef>
              <a:buClrTx/>
              <a:buSzTx/>
              <a:buNone/>
              <a:defRPr sz="5400">
                <a:latin typeface="Avenir Next Medium"/>
                <a:ea typeface="Avenir Next Medium"/>
                <a:cs typeface="Avenir Next Medium"/>
                <a:sym typeface="Avenir Next Medium"/>
              </a:defRPr>
            </a:lvl4pPr>
            <a:lvl5pPr marL="0" indent="1828800" algn="ctr" defTabSz="825500">
              <a:spcBef>
                <a:spcPts val="0"/>
              </a:spcBef>
              <a:buClrTx/>
              <a:buSzTx/>
              <a:buNone/>
              <a:defRPr sz="5400">
                <a:latin typeface="Avenir Next Medium"/>
                <a:ea typeface="Avenir Next Medium"/>
                <a:cs typeface="Avenir Next Medium"/>
                <a:sym typeface="Avenir Next Medium"/>
              </a:defRPr>
            </a:lvl5pPr>
          </a:lstStyle>
          <a:p>
            <a:r>
              <a:t>幻灯片副标题</a:t>
            </a:r>
          </a:p>
          <a:p>
            <a:pPr lvl="1"/>
            <a:endParaRPr/>
          </a:p>
          <a:p>
            <a:pPr lvl="2"/>
            <a:endParaRPr/>
          </a:p>
          <a:p>
            <a:pPr lvl="3"/>
            <a:endParaRPr/>
          </a:p>
          <a:p>
            <a:pPr lvl="4"/>
            <a:endParaRPr/>
          </a:p>
        </p:txBody>
      </p:sp>
      <p:sp>
        <p:nvSpPr>
          <p:cNvPr id="3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42" name="幻灯片标题"/>
          <p:cNvSpPr txBox="1">
            <a:spLocks noGrp="1"/>
          </p:cNvSpPr>
          <p:nvPr>
            <p:ph type="title" hasCustomPrompt="1"/>
          </p:nvPr>
        </p:nvSpPr>
        <p:spPr>
          <a:prstGeom prst="rect">
            <a:avLst/>
          </a:prstGeom>
        </p:spPr>
        <p:txBody>
          <a:bodyPr/>
          <a:lstStyle/>
          <a:p>
            <a:r>
              <a:t>幻灯片标题</a:t>
            </a:r>
          </a:p>
        </p:txBody>
      </p:sp>
      <p:sp>
        <p:nvSpPr>
          <p:cNvPr id="43" name="幻灯片副标题"/>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784225">
              <a:spcBef>
                <a:spcPts val="0"/>
              </a:spcBef>
              <a:buClrTx/>
              <a:buSzTx/>
              <a:buNone/>
              <a:defRPr sz="5130">
                <a:latin typeface="Avenir Next Medium"/>
                <a:ea typeface="Avenir Next Medium"/>
                <a:cs typeface="Avenir Next Medium"/>
                <a:sym typeface="Avenir Next Medium"/>
              </a:defRPr>
            </a:lvl1pPr>
          </a:lstStyle>
          <a:p>
            <a:r>
              <a:t>幻灯片副标题</a:t>
            </a:r>
          </a:p>
        </p:txBody>
      </p:sp>
      <p:sp>
        <p:nvSpPr>
          <p:cNvPr id="44" name="正文级别 1…"/>
          <p:cNvSpPr txBox="1">
            <a:spLocks noGrp="1"/>
          </p:cNvSpPr>
          <p:nvPr>
            <p:ph type="body" idx="1" hasCustomPrompt="1"/>
          </p:nvPr>
        </p:nvSpPr>
        <p:spPr>
          <a:prstGeom prst="rect">
            <a:avLst/>
          </a:prstGeom>
        </p:spPr>
        <p:txBody>
          <a:bodyPr/>
          <a:lstStyle/>
          <a:p>
            <a:r>
              <a:t>幻灯片项目符号文本</a:t>
            </a:r>
          </a:p>
          <a:p>
            <a:pPr lvl="1"/>
            <a:endParaRPr/>
          </a:p>
          <a:p>
            <a:pPr lvl="2"/>
            <a:endParaRPr/>
          </a:p>
          <a:p>
            <a:pPr lvl="3"/>
            <a:endParaRPr/>
          </a:p>
          <a:p>
            <a:pPr lvl="4"/>
            <a:endParaRPr/>
          </a:p>
        </p:txBody>
      </p:sp>
      <p:sp>
        <p:nvSpPr>
          <p:cNvPr id="4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52" name="正文级别 1…"/>
          <p:cNvSpPr txBox="1">
            <a:spLocks noGrp="1"/>
          </p:cNvSpPr>
          <p:nvPr>
            <p:ph type="body" idx="1" hasCustomPrompt="1"/>
          </p:nvPr>
        </p:nvSpPr>
        <p:spPr>
          <a:xfrm>
            <a:off x="1270000" y="4269316"/>
            <a:ext cx="21844000" cy="8432801"/>
          </a:xfrm>
          <a:prstGeom prst="rect">
            <a:avLst/>
          </a:prstGeom>
        </p:spPr>
        <p:txBody>
          <a:bodyPr numCol="2" spcCol="1092200"/>
          <a:lstStyle/>
          <a:p>
            <a:r>
              <a:t>幻灯片项目符号文本</a:t>
            </a:r>
          </a:p>
          <a:p>
            <a:pPr lvl="1"/>
            <a:endParaRPr/>
          </a:p>
          <a:p>
            <a:pPr lvl="2"/>
            <a:endParaRPr/>
          </a:p>
          <a:p>
            <a:pPr lvl="3"/>
            <a:endParaRPr/>
          </a:p>
          <a:p>
            <a:pPr lvl="4"/>
            <a:endParaRPr/>
          </a:p>
        </p:txBody>
      </p:sp>
      <p:sp>
        <p:nvSpPr>
          <p:cNvPr id="5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0" name="粉色背景下的两只水母"/>
          <p:cNvSpPr>
            <a:spLocks noGrp="1"/>
          </p:cNvSpPr>
          <p:nvPr>
            <p:ph type="pic" idx="21"/>
          </p:nvPr>
        </p:nvSpPr>
        <p:spPr>
          <a:xfrm>
            <a:off x="10185400" y="0"/>
            <a:ext cx="18161000" cy="13716000"/>
          </a:xfrm>
          <a:prstGeom prst="rect">
            <a:avLst/>
          </a:prstGeom>
        </p:spPr>
        <p:txBody>
          <a:bodyPr lIns="91439" tIns="45719" rIns="91439" bIns="45719">
            <a:noAutofit/>
          </a:bodyPr>
          <a:lstStyle/>
          <a:p>
            <a:endParaRPr/>
          </a:p>
        </p:txBody>
      </p:sp>
      <p:sp>
        <p:nvSpPr>
          <p:cNvPr id="61" name="幻灯片标题"/>
          <p:cNvSpPr txBox="1">
            <a:spLocks noGrp="1"/>
          </p:cNvSpPr>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r>
              <a:t>幻灯片标题</a:t>
            </a:r>
          </a:p>
        </p:txBody>
      </p:sp>
      <p:sp>
        <p:nvSpPr>
          <p:cNvPr id="62" name="正文级别 1…"/>
          <p:cNvSpPr txBox="1">
            <a:spLocks noGrp="1"/>
          </p:cNvSpPr>
          <p:nvPr>
            <p:ph type="body" sz="half" idx="1" hasCustomPrompt="1"/>
          </p:nvPr>
        </p:nvSpPr>
        <p:spPr>
          <a:xfrm>
            <a:off x="1270000" y="4267200"/>
            <a:ext cx="9652000" cy="8432800"/>
          </a:xfrm>
          <a:prstGeom prst="rect">
            <a:avLst/>
          </a:prstGeom>
        </p:spPr>
        <p:txBody>
          <a:bodyPr/>
          <a:lstStyle/>
          <a:p>
            <a:r>
              <a:t>幻灯片项目符号文本</a:t>
            </a:r>
          </a:p>
          <a:p>
            <a:pPr lvl="1"/>
            <a:endParaRPr/>
          </a:p>
          <a:p>
            <a:pPr lvl="2"/>
            <a:endParaRPr/>
          </a:p>
          <a:p>
            <a:pPr lvl="3"/>
            <a:endParaRPr/>
          </a:p>
          <a:p>
            <a:pPr lvl="4"/>
            <a:endParaRPr/>
          </a:p>
        </p:txBody>
      </p:sp>
      <p:sp>
        <p:nvSpPr>
          <p:cNvPr id="63" name="幻灯片副标题"/>
          <p:cNvSpPr txBox="1">
            <a:spLocks noGrp="1"/>
          </p:cNvSpPr>
          <p:nvPr>
            <p:ph type="body" sz="quarter" idx="22" hasCustomPrompt="1"/>
          </p:nvPr>
        </p:nvSpPr>
        <p:spPr>
          <a:xfrm>
            <a:off x="1270000" y="2133600"/>
            <a:ext cx="9652000" cy="1016000"/>
          </a:xfrm>
          <a:prstGeom prst="rect">
            <a:avLst/>
          </a:prstGeom>
        </p:spPr>
        <p:txBody>
          <a:bodyPr/>
          <a:lstStyle>
            <a:lvl1pPr marL="0" indent="0" algn="ctr" defTabSz="784225">
              <a:spcBef>
                <a:spcPts val="0"/>
              </a:spcBef>
              <a:buClrTx/>
              <a:buSzTx/>
              <a:buNone/>
              <a:defRPr sz="5130">
                <a:latin typeface="Avenir Next Medium"/>
                <a:ea typeface="Avenir Next Medium"/>
                <a:cs typeface="Avenir Next Medium"/>
                <a:sym typeface="Avenir Next Medium"/>
              </a:defRPr>
            </a:lvl1pPr>
          </a:lstStyle>
          <a:p>
            <a:r>
              <a:t>幻灯片副标题</a:t>
            </a: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节">
    <p:spTree>
      <p:nvGrpSpPr>
        <p:cNvPr id="1" name=""/>
        <p:cNvGrpSpPr/>
        <p:nvPr/>
      </p:nvGrpSpPr>
      <p:grpSpPr>
        <a:xfrm>
          <a:off x="0" y="0"/>
          <a:ext cx="0" cy="0"/>
          <a:chOff x="0" y="0"/>
          <a:chExt cx="0" cy="0"/>
        </a:xfrm>
      </p:grpSpPr>
      <p:sp>
        <p:nvSpPr>
          <p:cNvPr id="71" name="章节标题"/>
          <p:cNvSpPr txBox="1">
            <a:spLocks noGrp="1"/>
          </p:cNvSpPr>
          <p:nvPr>
            <p:ph type="title" hasCustomPrompt="1"/>
          </p:nvPr>
        </p:nvSpPr>
        <p:spPr>
          <a:xfrm>
            <a:off x="1270000" y="3289300"/>
            <a:ext cx="21844000" cy="3873500"/>
          </a:xfrm>
          <a:prstGeom prst="rect">
            <a:avLst/>
          </a:prstGeom>
        </p:spPr>
        <p:txBody>
          <a:bodyPr/>
          <a:lstStyle>
            <a:lvl1pPr>
              <a:lnSpc>
                <a:spcPct val="90000"/>
              </a:lnSpc>
              <a:defRPr sz="11600" spc="-348">
                <a:gradFill flip="none" rotWithShape="1">
                  <a:gsLst>
                    <a:gs pos="0">
                      <a:srgbClr val="FF00D8"/>
                    </a:gs>
                    <a:gs pos="100000">
                      <a:srgbClr val="FF542E"/>
                    </a:gs>
                  </a:gsLst>
                  <a:lin ang="3960000" scaled="0"/>
                </a:gradFill>
              </a:defRPr>
            </a:lvl1pPr>
          </a:lstStyle>
          <a:p>
            <a:r>
              <a:t>章节标题</a:t>
            </a:r>
          </a:p>
        </p:txBody>
      </p:sp>
      <p:sp>
        <p:nvSpPr>
          <p:cNvPr id="7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79" name="幻灯片标题"/>
          <p:cNvSpPr txBox="1">
            <a:spLocks noGrp="1"/>
          </p:cNvSpPr>
          <p:nvPr>
            <p:ph type="title" hasCustomPrompt="1"/>
          </p:nvPr>
        </p:nvSpPr>
        <p:spPr>
          <a:prstGeom prst="rect">
            <a:avLst/>
          </a:prstGeom>
        </p:spPr>
        <p:txBody>
          <a:bodyPr/>
          <a:lstStyle/>
          <a:p>
            <a:r>
              <a:t>幻灯片标题</a:t>
            </a:r>
          </a:p>
        </p:txBody>
      </p:sp>
      <p:sp>
        <p:nvSpPr>
          <p:cNvPr id="80" name="幻灯片副标题"/>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784225">
              <a:spcBef>
                <a:spcPts val="0"/>
              </a:spcBef>
              <a:buClrTx/>
              <a:buSzTx/>
              <a:buNone/>
              <a:defRPr sz="5130">
                <a:latin typeface="Avenir Next Medium"/>
                <a:ea typeface="Avenir Next Medium"/>
                <a:cs typeface="Avenir Next Medium"/>
                <a:sym typeface="Avenir Next Medium"/>
              </a:defRPr>
            </a:lvl1pPr>
          </a:lstStyle>
          <a:p>
            <a:r>
              <a:t>幻灯片副标题</a:t>
            </a:r>
          </a:p>
        </p:txBody>
      </p:sp>
      <p:sp>
        <p:nvSpPr>
          <p:cNvPr id="8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议程">
    <p:spTree>
      <p:nvGrpSpPr>
        <p:cNvPr id="1" name=""/>
        <p:cNvGrpSpPr/>
        <p:nvPr/>
      </p:nvGrpSpPr>
      <p:grpSpPr>
        <a:xfrm>
          <a:off x="0" y="0"/>
          <a:ext cx="0" cy="0"/>
          <a:chOff x="0" y="0"/>
          <a:chExt cx="0" cy="0"/>
        </a:xfrm>
      </p:grpSpPr>
      <p:sp>
        <p:nvSpPr>
          <p:cNvPr id="88" name="议程标题"/>
          <p:cNvSpPr txBox="1">
            <a:spLocks noGrp="1"/>
          </p:cNvSpPr>
          <p:nvPr>
            <p:ph type="title" hasCustomPrompt="1"/>
          </p:nvPr>
        </p:nvSpPr>
        <p:spPr>
          <a:xfrm>
            <a:off x="1270000" y="812800"/>
            <a:ext cx="21844000" cy="1562100"/>
          </a:xfrm>
          <a:prstGeom prst="rect">
            <a:avLst/>
          </a:prstGeom>
        </p:spPr>
        <p:txBody>
          <a:bodyPr/>
          <a:lstStyle/>
          <a:p>
            <a:r>
              <a:t>议程标题</a:t>
            </a:r>
          </a:p>
        </p:txBody>
      </p:sp>
      <p:sp>
        <p:nvSpPr>
          <p:cNvPr id="89" name="议程副标题"/>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784225">
              <a:spcBef>
                <a:spcPts val="0"/>
              </a:spcBef>
              <a:buClrTx/>
              <a:buSzTx/>
              <a:buNone/>
              <a:defRPr sz="5130">
                <a:latin typeface="Avenir Next Medium"/>
                <a:ea typeface="Avenir Next Medium"/>
                <a:cs typeface="Avenir Next Medium"/>
                <a:sym typeface="Avenir Next Medium"/>
              </a:defRPr>
            </a:lvl1pPr>
          </a:lstStyle>
          <a:p>
            <a:r>
              <a:t>议程副标题</a:t>
            </a:r>
          </a:p>
        </p:txBody>
      </p:sp>
      <p:sp>
        <p:nvSpPr>
          <p:cNvPr id="90" name="正文级别 1…"/>
          <p:cNvSpPr txBox="1">
            <a:spLocks noGrp="1"/>
          </p:cNvSpPr>
          <p:nvPr>
            <p:ph type="body" idx="1" hasCustomPrompt="1"/>
          </p:nvPr>
        </p:nvSpPr>
        <p:spPr>
          <a:prstGeom prst="rect">
            <a:avLst/>
          </a:prstGeom>
        </p:spPr>
        <p:txBody>
          <a:bodyPr/>
          <a:lstStyle>
            <a:lvl1pPr marL="0" indent="0" defTabSz="825500">
              <a:buClrTx/>
              <a:buSzTx/>
              <a:buNone/>
              <a:defRPr sz="5500" spc="-55"/>
            </a:lvl1pPr>
            <a:lvl2pPr marL="0" indent="457200" defTabSz="825500">
              <a:buClrTx/>
              <a:buSzTx/>
              <a:buNone/>
              <a:defRPr sz="5500" spc="-55"/>
            </a:lvl2pPr>
            <a:lvl3pPr marL="0" indent="914400" defTabSz="825500">
              <a:buClrTx/>
              <a:buSzTx/>
              <a:buNone/>
              <a:defRPr sz="5500" spc="-55"/>
            </a:lvl3pPr>
            <a:lvl4pPr marL="0" indent="1371600" defTabSz="825500">
              <a:buClrTx/>
              <a:buSzTx/>
              <a:buNone/>
              <a:defRPr sz="5500" spc="-55"/>
            </a:lvl4pPr>
            <a:lvl5pPr marL="0" indent="1828800" defTabSz="825500">
              <a:buClrTx/>
              <a:buSzTx/>
              <a:buNone/>
              <a:defRPr sz="5500" spc="-55"/>
            </a:lvl5pPr>
          </a:lstStyle>
          <a:p>
            <a:r>
              <a:t>议程主题</a:t>
            </a:r>
          </a:p>
          <a:p>
            <a:pPr lvl="1"/>
            <a:endParaRPr/>
          </a:p>
          <a:p>
            <a:pPr lvl="2"/>
            <a:endParaRPr/>
          </a:p>
          <a:p>
            <a:pPr lvl="3"/>
            <a:endParaRPr/>
          </a:p>
          <a:p>
            <a:pPr lvl="4"/>
            <a:endParaRPr/>
          </a:p>
        </p:txBody>
      </p:sp>
      <p:sp>
        <p:nvSpPr>
          <p:cNvPr id="9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幻灯片标题"/>
          <p:cNvSpPr txBox="1">
            <a:spLocks noGrp="1"/>
          </p:cNvSpPr>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幻灯片标题</a:t>
            </a:r>
          </a:p>
        </p:txBody>
      </p:sp>
      <p:sp>
        <p:nvSpPr>
          <p:cNvPr id="3" name="正文级别 1…"/>
          <p:cNvSpPr txBox="1">
            <a:spLocks noGrp="1"/>
          </p:cNvSpPr>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幻灯片项目符号文本</a:t>
            </a:r>
          </a:p>
          <a:p>
            <a:pPr lvl="1"/>
            <a:endParaRPr/>
          </a:p>
          <a:p>
            <a:pPr lvl="2"/>
            <a:endParaRPr/>
          </a:p>
          <a:p>
            <a:pPr lvl="3"/>
            <a:endParaRPr/>
          </a:p>
          <a:p>
            <a:pPr lvl="4"/>
            <a:endParaRPr/>
          </a:p>
        </p:txBody>
      </p:sp>
      <p:sp>
        <p:nvSpPr>
          <p:cNvPr id="4" name="幻灯片编号"/>
          <p:cNvSpPr txBox="1">
            <a:spLocks noGrp="1"/>
          </p:cNvSpPr>
          <p:nvPr>
            <p:ph type="sldNum" sz="quarter" idx="2"/>
          </p:nvPr>
        </p:nvSpPr>
        <p:spPr>
          <a:xfrm>
            <a:off x="11966448" y="13065506"/>
            <a:ext cx="438405" cy="482601"/>
          </a:xfrm>
          <a:prstGeom prst="rect">
            <a:avLst/>
          </a:prstGeom>
          <a:ln w="12700">
            <a:miter lim="400000"/>
          </a:ln>
        </p:spPr>
        <p:txBody>
          <a:bodyPr wrap="none" lIns="50800" tIns="50800" rIns="50800" bIns="50800" anchor="b">
            <a:spAutoFit/>
          </a:bodyPr>
          <a:lstStyle>
            <a:lvl1pPr>
              <a:defRPr sz="2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Avenir Next Demi Bold"/>
        </a:defRPr>
      </a:lvl1pPr>
      <a:lvl2pPr marL="0" marR="0" indent="4572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Avenir Next Demi Bold"/>
        </a:defRPr>
      </a:lvl2pPr>
      <a:lvl3pPr marL="0" marR="0" indent="9144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Avenir Next Demi Bold"/>
        </a:defRPr>
      </a:lvl3pPr>
      <a:lvl4pPr marL="0" marR="0" indent="13716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Avenir Next Demi Bold"/>
        </a:defRPr>
      </a:lvl4pPr>
      <a:lvl5pPr marL="0" marR="0" indent="18288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Avenir Next Demi Bold"/>
        </a:defRPr>
      </a:lvl5pPr>
      <a:lvl6pPr marL="0" marR="0" indent="22860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Avenir Next Demi Bold"/>
        </a:defRPr>
      </a:lvl6pPr>
      <a:lvl7pPr marL="0" marR="0" indent="27432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Avenir Next Demi Bold"/>
        </a:defRPr>
      </a:lvl7pPr>
      <a:lvl8pPr marL="0" marR="0" indent="32004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Avenir Next Demi Bold"/>
        </a:defRPr>
      </a:lvl8pPr>
      <a:lvl9pPr marL="0" marR="0" indent="36576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Avenir Next Demi Bold"/>
        </a:defRPr>
      </a:lvl9pPr>
    </p:titleStyle>
    <p:bodyStyle>
      <a:lvl1pPr marL="5588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Avenir Next Regular"/>
          <a:ea typeface="Avenir Next Regular"/>
          <a:cs typeface="Avenir Next Regular"/>
          <a:sym typeface="Avenir Next Regular"/>
        </a:defRPr>
      </a:lvl1pPr>
      <a:lvl2pPr marL="11176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Avenir Next Regular"/>
          <a:ea typeface="Avenir Next Regular"/>
          <a:cs typeface="Avenir Next Regular"/>
          <a:sym typeface="Avenir Next Regular"/>
        </a:defRPr>
      </a:lvl2pPr>
      <a:lvl3pPr marL="16764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Avenir Next Regular"/>
          <a:ea typeface="Avenir Next Regular"/>
          <a:cs typeface="Avenir Next Regular"/>
          <a:sym typeface="Avenir Next Regular"/>
        </a:defRPr>
      </a:lvl3pPr>
      <a:lvl4pPr marL="22352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Avenir Next Regular"/>
          <a:ea typeface="Avenir Next Regular"/>
          <a:cs typeface="Avenir Next Regular"/>
          <a:sym typeface="Avenir Next Regular"/>
        </a:defRPr>
      </a:lvl4pPr>
      <a:lvl5pPr marL="27940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Avenir Next Regular"/>
          <a:ea typeface="Avenir Next Regular"/>
          <a:cs typeface="Avenir Next Regular"/>
          <a:sym typeface="Avenir Next Regular"/>
        </a:defRPr>
      </a:lvl5pPr>
      <a:lvl6pPr marL="33528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Avenir Next Regular"/>
          <a:ea typeface="Avenir Next Regular"/>
          <a:cs typeface="Avenir Next Regular"/>
          <a:sym typeface="Avenir Next Regular"/>
        </a:defRPr>
      </a:lvl6pPr>
      <a:lvl7pPr marL="39116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Avenir Next Regular"/>
          <a:ea typeface="Avenir Next Regular"/>
          <a:cs typeface="Avenir Next Regular"/>
          <a:sym typeface="Avenir Next Regular"/>
        </a:defRPr>
      </a:lvl7pPr>
      <a:lvl8pPr marL="44704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Avenir Next Regular"/>
          <a:ea typeface="Avenir Next Regular"/>
          <a:cs typeface="Avenir Next Regular"/>
          <a:sym typeface="Avenir Next Regular"/>
        </a:defRPr>
      </a:lvl8pPr>
      <a:lvl9pPr marL="50292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Avenir Next Regular"/>
          <a:ea typeface="Avenir Next Regular"/>
          <a:cs typeface="Avenir Next Regular"/>
          <a:sym typeface="Avenir Next Regular"/>
        </a:defRPr>
      </a:lvl9pPr>
    </p:bodyStyle>
    <p:otherStyle>
      <a:lvl1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1pPr>
      <a:lvl2pPr marL="0" marR="0" indent="457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2pPr>
      <a:lvl3pPr marL="0" marR="0" indent="914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3pPr>
      <a:lvl4pPr marL="0" marR="0" indent="1371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4pPr>
      <a:lvl5pPr marL="0" marR="0" indent="18288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5pPr>
      <a:lvl6pPr marL="0" marR="0" indent="22860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6pPr>
      <a:lvl7pPr marL="0" marR="0" indent="2743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7pPr>
      <a:lvl8pPr marL="0" marR="0" indent="3200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8pPr>
      <a:lvl9pPr marL="0" marR="0" indent="3657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hemeOverride" Target="../theme/themeOverride1.xml"/><Relationship Id="rId5" Type="http://schemas.openxmlformats.org/officeDocument/2006/relationships/image" Target="../media/image1.png"/><Relationship Id="rId4"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microsoft.com/office/2007/relationships/media" Target="../media/media18.m4a"/><Relationship Id="rId7" Type="http://schemas.openxmlformats.org/officeDocument/2006/relationships/image" Target="../media/image1.png"/><Relationship Id="rId2" Type="http://schemas.openxmlformats.org/officeDocument/2006/relationships/video" Target="../media/media17.mp4"/><Relationship Id="rId1" Type="http://schemas.microsoft.com/office/2007/relationships/media" Target="../media/media17.mp4"/><Relationship Id="rId6" Type="http://schemas.openxmlformats.org/officeDocument/2006/relationships/image" Target="../media/image2.png"/><Relationship Id="rId5" Type="http://schemas.openxmlformats.org/officeDocument/2006/relationships/slideLayout" Target="../slideLayouts/slideLayout11.xml"/><Relationship Id="rId4" Type="http://schemas.openxmlformats.org/officeDocument/2006/relationships/audio" Target="../media/media18.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microsoft.com/office/2007/relationships/media" Target="../media/media21.m4a"/><Relationship Id="rId7" Type="http://schemas.openxmlformats.org/officeDocument/2006/relationships/image" Target="../media/image1.png"/><Relationship Id="rId2" Type="http://schemas.openxmlformats.org/officeDocument/2006/relationships/video" Target="../media/media20.mp4"/><Relationship Id="rId1" Type="http://schemas.microsoft.com/office/2007/relationships/media" Target="../media/media20.mp4"/><Relationship Id="rId6" Type="http://schemas.openxmlformats.org/officeDocument/2006/relationships/image" Target="../media/image3.png"/><Relationship Id="rId5" Type="http://schemas.openxmlformats.org/officeDocument/2006/relationships/slideLayout" Target="../slideLayouts/slideLayout11.xml"/><Relationship Id="rId4" Type="http://schemas.openxmlformats.org/officeDocument/2006/relationships/audio" Target="../media/media21.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1.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演示文稿标题"/>
          <p:cNvSpPr txBox="1">
            <a:spLocks noGrp="1"/>
          </p:cNvSpPr>
          <p:nvPr>
            <p:ph type="ctrTitle"/>
          </p:nvPr>
        </p:nvSpPr>
        <p:spPr>
          <a:prstGeom prst="rect">
            <a:avLst/>
          </a:prstGeom>
        </p:spPr>
        <p:txBody>
          <a:bodyPr/>
          <a:lstStyle/>
          <a:p>
            <a:r>
              <a:rPr lang="en-US" altLang="zh-CN" dirty="0">
                <a:latin typeface="苹方-简" panose="020B0400000000000000" pitchFamily="34" charset="-128"/>
                <a:ea typeface="苹方-简" panose="020B0400000000000000" pitchFamily="34" charset="-128"/>
              </a:rPr>
              <a:t>Network Programming Project 1</a:t>
            </a:r>
            <a:endParaRPr dirty="0">
              <a:latin typeface="苹方-简" panose="020B0400000000000000" pitchFamily="34" charset="-128"/>
              <a:ea typeface="苹方-简" panose="020B0400000000000000" pitchFamily="34" charset="-128"/>
            </a:endParaRPr>
          </a:p>
        </p:txBody>
      </p:sp>
      <p:sp>
        <p:nvSpPr>
          <p:cNvPr id="152" name="作者和日期"/>
          <p:cNvSpPr txBox="1">
            <a:spLocks noGrp="1"/>
          </p:cNvSpPr>
          <p:nvPr>
            <p:ph type="body" idx="21"/>
          </p:nvPr>
        </p:nvSpPr>
        <p:spPr>
          <a:prstGeom prst="rect">
            <a:avLst/>
          </a:prstGeom>
        </p:spPr>
        <p:txBody>
          <a:bodyPr/>
          <a:lstStyle/>
          <a:p>
            <a:r>
              <a:rPr lang="zh-CN" altLang="en-US" dirty="0"/>
              <a:t>汇报人：董若扬</a:t>
            </a:r>
            <a:r>
              <a:rPr lang="en-US" altLang="zh-CN" dirty="0"/>
              <a:t> </a:t>
            </a:r>
            <a:endParaRPr dirty="0"/>
          </a:p>
        </p:txBody>
      </p:sp>
      <p:sp>
        <p:nvSpPr>
          <p:cNvPr id="153" name="演示文稿副标题"/>
          <p:cNvSpPr txBox="1">
            <a:spLocks noGrp="1"/>
          </p:cNvSpPr>
          <p:nvPr>
            <p:ph type="subTitle" sz="quarter" idx="1"/>
          </p:nvPr>
        </p:nvSpPr>
        <p:spPr>
          <a:prstGeom prst="rect">
            <a:avLst/>
          </a:prstGeom>
        </p:spPr>
        <p:txBody>
          <a:bodyPr/>
          <a:lstStyle/>
          <a:p>
            <a:pPr>
              <a:defRPr>
                <a:gradFill flip="none" rotWithShape="1">
                  <a:gsLst>
                    <a:gs pos="0">
                      <a:schemeClr val="accent1">
                        <a:hueOff val="-446844"/>
                        <a:satOff val="-6226"/>
                        <a:lumOff val="18873"/>
                      </a:schemeClr>
                    </a:gs>
                    <a:gs pos="100000">
                      <a:schemeClr val="accent1">
                        <a:hueOff val="-15665233"/>
                        <a:satOff val="-9367"/>
                        <a:lumOff val="13315"/>
                      </a:schemeClr>
                    </a:gs>
                  </a:gsLst>
                  <a:lin ang="5400000" scaled="0"/>
                </a:gradFill>
              </a:defRPr>
            </a:pPr>
            <a:r>
              <a:rPr lang="en-US" altLang="zh-CN" dirty="0">
                <a:latin typeface="苹方-简" panose="020B0400000000000000" pitchFamily="34" charset="-128"/>
                <a:ea typeface="苹方-简" panose="020B0400000000000000" pitchFamily="34" charset="-128"/>
              </a:rPr>
              <a:t>Reliable file transfer using Go-Back-N protocol</a:t>
            </a:r>
            <a:endParaRPr dirty="0">
              <a:latin typeface="苹方-简" panose="020B0400000000000000" pitchFamily="34" charset="-128"/>
              <a:ea typeface="苹方-简" panose="020B0400000000000000" pitchFamily="34" charset="-128"/>
            </a:endParaRPr>
          </a:p>
        </p:txBody>
      </p:sp>
      <p:pic>
        <p:nvPicPr>
          <p:cNvPr id="15" name="已录下的声音">
            <a:hlinkClick r:id="" action="ppaction://media"/>
            <a:extLst>
              <a:ext uri="{FF2B5EF4-FFF2-40B4-BE49-F238E27FC236}">
                <a16:creationId xmlns:a16="http://schemas.microsoft.com/office/drawing/2014/main" id="{F3B3023B-9F18-45DB-92A0-52BF7CDF0D9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cSld>
  <p:clrMapOvr>
    <a:masterClrMapping/>
  </p:clrMapOvr>
  <p:transition spd="med" advTm="533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382"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en-US" dirty="0">
                <a:latin typeface="苹方-简" panose="020B0400000000000000" pitchFamily="34" charset="-128"/>
                <a:ea typeface="苹方-简" panose="020B0400000000000000" pitchFamily="34" charset="-128"/>
              </a:rPr>
              <a:t>UDT</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sz="quarter" idx="21"/>
          </p:nvPr>
        </p:nvSpPr>
        <p:spPr>
          <a:xfrm>
            <a:off x="1270000" y="2898184"/>
            <a:ext cx="10424695" cy="9717436"/>
          </a:xfrm>
          <a:prstGeom prst="rect">
            <a:avLst/>
          </a:prstGeom>
        </p:spPr>
        <p:txBody>
          <a:bodyPr>
            <a:normAutofit/>
          </a:bodyPr>
          <a:lstStyle/>
          <a:p>
            <a:pPr algn="l"/>
            <a:r>
              <a:rPr lang="en-US" altLang="zh-CN" sz="1600" b="0" dirty="0">
                <a:solidFill>
                  <a:srgbClr val="0000FF"/>
                </a:solidFill>
                <a:effectLst/>
                <a:latin typeface="JetBrains Mono" panose="02000009000000000000" pitchFamily="49" charset="0"/>
              </a:rPr>
              <a:t>class</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UDT</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__</a:t>
            </a:r>
            <a:r>
              <a:rPr lang="en-US" altLang="zh-CN" sz="1600" b="0" dirty="0" err="1">
                <a:solidFill>
                  <a:srgbClr val="74531F"/>
                </a:solidFill>
                <a:effectLst/>
                <a:latin typeface="JetBrains Mono" panose="02000009000000000000" pitchFamily="49" charset="0"/>
              </a:rPr>
              <a:t>init</a:t>
            </a:r>
            <a:r>
              <a:rPr lang="en-US" altLang="zh-CN" sz="1600" b="0" dirty="0">
                <a:solidFill>
                  <a:srgbClr val="74531F"/>
                </a:solidFill>
                <a:effectLst/>
                <a:latin typeface="JetBrains Mono" panose="02000009000000000000" pitchFamily="49" charset="0"/>
              </a:rPr>
              <a:t>__</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self</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lost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err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初始化</a:t>
            </a:r>
            <a:r>
              <a:rPr lang="en-US" altLang="zh-CN" sz="1600" b="0" dirty="0">
                <a:solidFill>
                  <a:srgbClr val="008000"/>
                </a:solidFill>
                <a:effectLst/>
                <a:latin typeface="JetBrains Mono" panose="02000009000000000000" pitchFamily="49" charset="0"/>
              </a:rPr>
              <a:t>UDT</a:t>
            </a:r>
            <a:r>
              <a:rPr lang="zh-CN" altLang="en-US" sz="1600" b="0" dirty="0">
                <a:solidFill>
                  <a:srgbClr val="008000"/>
                </a:solidFill>
                <a:effectLst/>
                <a:latin typeface="JetBrains Mono" panose="02000009000000000000" pitchFamily="49" charset="0"/>
              </a:rPr>
              <a:t>，丢包率为</a:t>
            </a:r>
            <a:r>
              <a:rPr lang="en-US" altLang="zh-CN" sz="1600" b="0" dirty="0">
                <a:solidFill>
                  <a:srgbClr val="008000"/>
                </a:solidFill>
                <a:effectLst/>
                <a:latin typeface="JetBrains Mono" panose="02000009000000000000" pitchFamily="49" charset="0"/>
              </a:rPr>
              <a:t>lost</a:t>
            </a:r>
            <a:r>
              <a:rPr lang="zh-CN" altLang="en-US" sz="1600" b="0" dirty="0">
                <a:solidFill>
                  <a:srgbClr val="008000"/>
                </a:solidFill>
                <a:effectLst/>
                <a:latin typeface="JetBrains Mono" panose="02000009000000000000" pitchFamily="49" charset="0"/>
              </a:rPr>
              <a:t>，错误率为</a:t>
            </a:r>
            <a:r>
              <a:rPr lang="en-US" altLang="zh-CN" sz="1600" b="0" dirty="0">
                <a:solidFill>
                  <a:srgbClr val="008000"/>
                </a:solidFill>
                <a:effectLst/>
                <a:latin typeface="JetBrains Mono" panose="02000009000000000000" pitchFamily="49" charset="0"/>
              </a:rPr>
              <a:t>err</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random.seed</a:t>
            </a:r>
            <a:r>
              <a:rPr lang="en-US" altLang="zh-CN" sz="1600" b="0" dirty="0">
                <a:solidFill>
                  <a:srgbClr val="000000"/>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time.</a:t>
            </a:r>
            <a:r>
              <a:rPr lang="en-US" altLang="zh-CN" sz="1600" b="0" dirty="0" err="1">
                <a:solidFill>
                  <a:srgbClr val="74531F"/>
                </a:solidFill>
                <a:effectLst/>
                <a:latin typeface="JetBrains Mono" panose="02000009000000000000" pitchFamily="49" charset="0"/>
              </a:rPr>
              <a:t>time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.LOST_PROB</a:t>
            </a:r>
            <a:r>
              <a:rPr lang="en-US" altLang="zh-CN" sz="1600" b="0" dirty="0">
                <a:solidFill>
                  <a:srgbClr val="000000"/>
                </a:solidFill>
                <a:effectLst/>
                <a:latin typeface="JetBrains Mono" panose="02000009000000000000" pitchFamily="49" charset="0"/>
              </a:rPr>
              <a:t> = </a:t>
            </a:r>
            <a:r>
              <a:rPr lang="en-US" altLang="zh-CN" sz="1600" b="0" dirty="0">
                <a:solidFill>
                  <a:srgbClr val="808080"/>
                </a:solidFill>
                <a:effectLst/>
                <a:latin typeface="JetBrains Mono" panose="02000009000000000000" pitchFamily="49" charset="0"/>
              </a:rPr>
              <a:t>lost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.ERR_PROB</a:t>
            </a:r>
            <a:r>
              <a:rPr lang="en-US" altLang="zh-CN" sz="1600" b="0" dirty="0">
                <a:solidFill>
                  <a:srgbClr val="000000"/>
                </a:solidFill>
                <a:effectLst/>
                <a:latin typeface="JetBrains Mono" panose="02000009000000000000" pitchFamily="49" charset="0"/>
              </a:rPr>
              <a:t> = </a:t>
            </a:r>
            <a:r>
              <a:rPr lang="en-US" altLang="zh-CN" sz="1600" b="0" dirty="0">
                <a:solidFill>
                  <a:srgbClr val="808080"/>
                </a:solidFill>
                <a:effectLst/>
                <a:latin typeface="JetBrains Mono" panose="02000009000000000000" pitchFamily="49" charset="0"/>
              </a:rPr>
              <a:t>err</a:t>
            </a:r>
            <a:endParaRPr lang="en-US" altLang="zh-CN" sz="1600" b="0" dirty="0">
              <a:solidFill>
                <a:srgbClr val="000000"/>
              </a:solidFill>
              <a:effectLst/>
              <a:latin typeface="JetBrains Mono" panose="02000009000000000000" pitchFamily="49" charset="0"/>
            </a:endParaRP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send</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self</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sock</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发送数据包</a:t>
            </a:r>
            <a:r>
              <a:rPr lang="en-US" altLang="zh-CN" sz="1600" b="0" dirty="0">
                <a:solidFill>
                  <a:srgbClr val="008000"/>
                </a:solidFill>
                <a:effectLst/>
                <a:latin typeface="JetBrains Mono" panose="02000009000000000000" pitchFamily="49" charset="0"/>
              </a:rPr>
              <a:t>packet</a:t>
            </a:r>
            <a:r>
              <a:rPr lang="zh-CN" altLang="en-US" sz="1600" b="0" dirty="0">
                <a:solidFill>
                  <a:srgbClr val="008000"/>
                </a:solidFill>
                <a:effectLst/>
                <a:latin typeface="JetBrains Mono" panose="02000009000000000000" pitchFamily="49" charset="0"/>
              </a:rPr>
              <a:t>，如果随机数小于错误率，则给数据包添加错误</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random.random</a:t>
            </a:r>
            <a:r>
              <a:rPr lang="en-US" altLang="zh-CN" sz="1600" b="0" dirty="0">
                <a:solidFill>
                  <a:srgbClr val="000000"/>
                </a:solidFill>
                <a:effectLst/>
                <a:latin typeface="JetBrains Mono" panose="02000009000000000000" pitchFamily="49" charset="0"/>
              </a:rPr>
              <a:t>() &lt;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.ERR_PROB</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make_error</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如果随机数大于丢包率，则发送数据包</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random.random</a:t>
            </a:r>
            <a:r>
              <a:rPr lang="en-US" altLang="zh-CN" sz="1600" b="0" dirty="0">
                <a:solidFill>
                  <a:srgbClr val="000000"/>
                </a:solidFill>
                <a:effectLst/>
                <a:latin typeface="JetBrains Mono" panose="02000009000000000000" pitchFamily="49" charset="0"/>
              </a:rPr>
              <a:t>() &gt;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.LOST_PROB</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sock</a:t>
            </a:r>
            <a:r>
              <a:rPr lang="en-US" altLang="zh-CN" sz="1600" b="0" dirty="0" err="1">
                <a:solidFill>
                  <a:srgbClr val="000000"/>
                </a:solidFill>
                <a:effectLst/>
                <a:latin typeface="JetBrains Mono" panose="02000009000000000000" pitchFamily="49" charset="0"/>
              </a:rPr>
              <a:t>.sendto</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a:t>
            </a:r>
            <a:r>
              <a:rPr lang="en-US" altLang="zh-CN" sz="1600" b="0" dirty="0">
                <a:solidFill>
                  <a:srgbClr val="2B91AF"/>
                </a:solidFill>
                <a:effectLst/>
                <a:latin typeface="JetBrains Mono" panose="02000009000000000000" pitchFamily="49" charset="0"/>
              </a:rPr>
              <a:t>staticmethod</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recv</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sock</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接收数据包</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sock</a:t>
            </a:r>
            <a:r>
              <a:rPr lang="en-US" altLang="zh-CN" sz="1600" b="0" dirty="0" err="1">
                <a:solidFill>
                  <a:srgbClr val="000000"/>
                </a:solidFill>
                <a:effectLst/>
                <a:latin typeface="JetBrains Mono" panose="02000009000000000000" pitchFamily="49" charset="0"/>
              </a:rPr>
              <a:t>.recvfrom</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1024</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return</a:t>
            </a:r>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addr</a:t>
            </a:r>
            <a:endParaRPr lang="en-US" altLang="zh-CN" sz="1600" b="0" dirty="0">
              <a:solidFill>
                <a:srgbClr val="000000"/>
              </a:solidFill>
              <a:effectLst/>
              <a:latin typeface="JetBrains Mono" panose="02000009000000000000" pitchFamily="49" charset="0"/>
            </a:endParaRPr>
          </a:p>
          <a:p>
            <a:pPr algn="l"/>
            <a:br>
              <a:rPr lang="en-US" altLang="zh-CN" sz="1600" b="0" dirty="0">
                <a:solidFill>
                  <a:srgbClr val="000000"/>
                </a:solidFill>
                <a:effectLst/>
                <a:latin typeface="JetBrains Mono" panose="02000009000000000000" pitchFamily="49" charset="0"/>
              </a:rPr>
            </a:br>
            <a:endParaRPr lang="zh-CN" altLang="zh-CN" sz="4100" dirty="0">
              <a:latin typeface="苹方-简" panose="020B0400000000000000" pitchFamily="34" charset="-128"/>
              <a:ea typeface="苹方-简" panose="020B0400000000000000" pitchFamily="34" charset="-128"/>
            </a:endParaRPr>
          </a:p>
        </p:txBody>
      </p:sp>
      <p:sp>
        <p:nvSpPr>
          <p:cNvPr id="5" name="文本框 4">
            <a:extLst>
              <a:ext uri="{FF2B5EF4-FFF2-40B4-BE49-F238E27FC236}">
                <a16:creationId xmlns:a16="http://schemas.microsoft.com/office/drawing/2014/main" id="{A4001688-2669-4753-B796-62CD841FBCF0}"/>
              </a:ext>
            </a:extLst>
          </p:cNvPr>
          <p:cNvSpPr txBox="1"/>
          <p:nvPr/>
        </p:nvSpPr>
        <p:spPr>
          <a:xfrm>
            <a:off x="10922000" y="2898184"/>
            <a:ext cx="12192000" cy="52629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sendack</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self</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ack</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sock</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将</a:t>
            </a:r>
            <a:r>
              <a:rPr lang="en-US" altLang="zh-CN" sz="1600" b="0" dirty="0">
                <a:solidFill>
                  <a:srgbClr val="008000"/>
                </a:solidFill>
                <a:effectLst/>
                <a:latin typeface="JetBrains Mono" panose="02000009000000000000" pitchFamily="49" charset="0"/>
              </a:rPr>
              <a:t>ack</a:t>
            </a:r>
            <a:r>
              <a:rPr lang="zh-CN" altLang="en-US" sz="1600" b="0" dirty="0">
                <a:solidFill>
                  <a:srgbClr val="008000"/>
                </a:solidFill>
                <a:effectLst/>
                <a:latin typeface="JetBrains Mono" panose="02000009000000000000" pitchFamily="49" charset="0"/>
              </a:rPr>
              <a:t>转换为字节流，发送</a:t>
            </a:r>
            <a:r>
              <a:rPr lang="en-US" altLang="zh-CN" sz="1600" b="0" dirty="0">
                <a:solidFill>
                  <a:srgbClr val="008000"/>
                </a:solidFill>
                <a:effectLst/>
                <a:latin typeface="JetBrains Mono" panose="02000009000000000000" pitchFamily="49" charset="0"/>
              </a:rPr>
              <a:t>ack</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ack_bytes</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ack</a:t>
            </a:r>
            <a:r>
              <a:rPr lang="en-US" altLang="zh-CN" sz="1600" b="0" dirty="0" err="1">
                <a:solidFill>
                  <a:srgbClr val="000000"/>
                </a:solidFill>
                <a:effectLst/>
                <a:latin typeface="JetBrains Mono" panose="02000009000000000000" pitchFamily="49" charset="0"/>
              </a:rPr>
              <a:t>.to_bytes</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4</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byteorder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little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signed</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random.random</a:t>
            </a:r>
            <a:r>
              <a:rPr lang="en-US" altLang="zh-CN" sz="1600" b="0" dirty="0">
                <a:solidFill>
                  <a:srgbClr val="000000"/>
                </a:solidFill>
                <a:effectLst/>
                <a:latin typeface="JetBrains Mono" panose="02000009000000000000" pitchFamily="49" charset="0"/>
              </a:rPr>
              <a:t>() &gt;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.LOST_PROB</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sock</a:t>
            </a:r>
            <a:r>
              <a:rPr lang="en-US" altLang="zh-CN" sz="1600" b="0" dirty="0" err="1">
                <a:solidFill>
                  <a:srgbClr val="000000"/>
                </a:solidFill>
                <a:effectLst/>
                <a:latin typeface="JetBrains Mono" panose="02000009000000000000" pitchFamily="49" charset="0"/>
              </a:rPr>
              <a:t>.sendto</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ack_bytes</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a:t>
            </a:r>
            <a:r>
              <a:rPr lang="en-US" altLang="zh-CN" sz="1600" b="0" dirty="0">
                <a:solidFill>
                  <a:srgbClr val="2B91AF"/>
                </a:solidFill>
                <a:effectLst/>
                <a:latin typeface="JetBrains Mono" panose="02000009000000000000" pitchFamily="49" charset="0"/>
              </a:rPr>
              <a:t>staticmethod</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recvack</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sock</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接收</a:t>
            </a:r>
            <a:r>
              <a:rPr lang="en-US" altLang="zh-CN" sz="1600" b="0" dirty="0">
                <a:solidFill>
                  <a:srgbClr val="008000"/>
                </a:solidFill>
                <a:effectLst/>
                <a:latin typeface="JetBrains Mono" panose="02000009000000000000" pitchFamily="49" charset="0"/>
              </a:rPr>
              <a:t>ack</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ack_bytes</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sock</a:t>
            </a:r>
            <a:r>
              <a:rPr lang="en-US" altLang="zh-CN" sz="1600" b="0" dirty="0" err="1">
                <a:solidFill>
                  <a:srgbClr val="000000"/>
                </a:solidFill>
                <a:effectLst/>
                <a:latin typeface="JetBrains Mono" panose="02000009000000000000" pitchFamily="49" charset="0"/>
              </a:rPr>
              <a:t>.recvfrom</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1024</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ack</a:t>
            </a:r>
            <a:r>
              <a:rPr lang="en-US" altLang="zh-CN" sz="1600" b="0" dirty="0">
                <a:solidFill>
                  <a:srgbClr val="000000"/>
                </a:solidFill>
                <a:effectLst/>
                <a:latin typeface="JetBrains Mono" panose="02000009000000000000" pitchFamily="49" charset="0"/>
              </a:rPr>
              <a:t> = </a:t>
            </a:r>
            <a:r>
              <a:rPr lang="en-US" altLang="zh-CN" sz="1600" b="0" dirty="0" err="1">
                <a:solidFill>
                  <a:srgbClr val="2B91AF"/>
                </a:solidFill>
                <a:effectLst/>
                <a:latin typeface="JetBrains Mono" panose="02000009000000000000" pitchFamily="49" charset="0"/>
              </a:rPr>
              <a:t>int</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from_bytes</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ack_bytes</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byteorder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little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signed</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return</a:t>
            </a:r>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ack</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addr</a:t>
            </a:r>
            <a:endParaRPr lang="en-US" altLang="zh-CN" sz="1600" b="0" dirty="0">
              <a:solidFill>
                <a:srgbClr val="000000"/>
              </a:solidFill>
              <a:effectLst/>
              <a:latin typeface="JetBrains Mono" panose="02000009000000000000" pitchFamily="49" charset="0"/>
            </a:endParaRP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a:t>
            </a:r>
            <a:r>
              <a:rPr lang="en-US" altLang="zh-CN" sz="1600" b="0" dirty="0">
                <a:solidFill>
                  <a:srgbClr val="2B91AF"/>
                </a:solidFill>
                <a:effectLst/>
                <a:latin typeface="JetBrains Mono" panose="02000009000000000000" pitchFamily="49" charset="0"/>
              </a:rPr>
              <a:t>staticmethod</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make_error</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给数据包添加错误</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err_data</a:t>
            </a:r>
            <a:r>
              <a:rPr lang="en-US" altLang="zh-CN" sz="1600" b="0" dirty="0">
                <a:solidFill>
                  <a:srgbClr val="000000"/>
                </a:solidFill>
                <a:effectLst/>
                <a:latin typeface="JetBrains Mono" panose="02000009000000000000" pitchFamily="49" charset="0"/>
              </a:rPr>
              <a:t> = </a:t>
            </a:r>
            <a:r>
              <a:rPr lang="en-US" altLang="zh-CN" sz="1600" b="0" dirty="0">
                <a:solidFill>
                  <a:srgbClr val="0000FF"/>
                </a:solidFill>
                <a:effectLst/>
                <a:latin typeface="JetBrains Mono" panose="02000009000000000000" pitchFamily="49" charset="0"/>
              </a:rPr>
              <a:t>b</a:t>
            </a:r>
            <a:r>
              <a:rPr lang="en-US" altLang="zh-CN" sz="1600" b="0" dirty="0">
                <a:solidFill>
                  <a:srgbClr val="E21F1F"/>
                </a:solidFill>
                <a:effectLst/>
                <a:latin typeface="JetBrains Mono" panose="02000009000000000000" pitchFamily="49" charset="0"/>
              </a:rPr>
              <a: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for</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i</a:t>
            </a:r>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in</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range</a:t>
            </a:r>
            <a:r>
              <a:rPr lang="en-US" altLang="zh-CN" sz="1600" b="0" dirty="0">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len</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 - </a:t>
            </a:r>
            <a:r>
              <a:rPr lang="en-US" altLang="zh-CN" sz="1600" b="0" dirty="0">
                <a:solidFill>
                  <a:srgbClr val="098658"/>
                </a:solidFill>
                <a:effectLst/>
                <a:latin typeface="JetBrains Mono" panose="02000009000000000000" pitchFamily="49" charset="0"/>
              </a:rPr>
              <a:t>8</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byte</a:t>
            </a:r>
            <a:r>
              <a:rPr lang="en-US" altLang="zh-CN" sz="1600" b="0" dirty="0">
                <a:solidFill>
                  <a:srgbClr val="000000"/>
                </a:solidFill>
                <a:effectLst/>
                <a:latin typeface="JetBrains Mono" panose="02000009000000000000" pitchFamily="49" charset="0"/>
              </a:rPr>
              <a:t> = </a:t>
            </a:r>
            <a:r>
              <a:rPr lang="en-US" altLang="zh-CN" sz="1600" b="0" dirty="0" err="1">
                <a:solidFill>
                  <a:srgbClr val="000000"/>
                </a:solidFill>
                <a:effectLst/>
                <a:latin typeface="JetBrains Mono" panose="02000009000000000000" pitchFamily="49" charset="0"/>
              </a:rPr>
              <a:t>random.randint</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65</a:t>
            </a:r>
            <a:r>
              <a:rPr lang="en-US" altLang="zh-CN" sz="1600" b="0" dirty="0">
                <a:solidFill>
                  <a:srgbClr val="000000"/>
                </a:solidFill>
                <a:effectLst/>
                <a:latin typeface="JetBrains Mono" panose="02000009000000000000" pitchFamily="49" charset="0"/>
              </a:rPr>
              <a:t>, </a:t>
            </a:r>
            <a:r>
              <a:rPr lang="en-US" altLang="zh-CN" sz="1600" b="0" dirty="0">
                <a:solidFill>
                  <a:srgbClr val="098658"/>
                </a:solidFill>
                <a:effectLst/>
                <a:latin typeface="JetBrains Mono" panose="02000009000000000000" pitchFamily="49" charset="0"/>
              </a:rPr>
              <a:t>121</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err_data</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err_data</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byte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to_bytes</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1</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byteorder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little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signed</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return</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0</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8</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err_data</a:t>
            </a:r>
            <a:endParaRPr lang="en-US" altLang="zh-CN" sz="1600" b="0" dirty="0">
              <a:solidFill>
                <a:srgbClr val="000000"/>
              </a:solidFill>
              <a:effectLst/>
              <a:latin typeface="JetBrains Mono" panose="02000009000000000000" pitchFamily="49" charset="0"/>
            </a:endParaRPr>
          </a:p>
        </p:txBody>
      </p:sp>
      <p:sp>
        <p:nvSpPr>
          <p:cNvPr id="7" name="文本框 6">
            <a:extLst>
              <a:ext uri="{FF2B5EF4-FFF2-40B4-BE49-F238E27FC236}">
                <a16:creationId xmlns:a16="http://schemas.microsoft.com/office/drawing/2014/main" id="{13D1EB58-A0DB-464C-831E-6F4632CD027D}"/>
              </a:ext>
            </a:extLst>
          </p:cNvPr>
          <p:cNvSpPr txBox="1"/>
          <p:nvPr/>
        </p:nvSpPr>
        <p:spPr>
          <a:xfrm>
            <a:off x="1270000" y="8161163"/>
            <a:ext cx="21844000" cy="50881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pPr>
            <a:r>
              <a:rPr lang="en-US" altLang="zh-CN" sz="3600" dirty="0">
                <a:latin typeface="苹方-简" panose="020B0400000000000000" pitchFamily="34" charset="-128"/>
                <a:ea typeface="苹方-简" panose="020B0400000000000000" pitchFamily="34" charset="-128"/>
                <a:sym typeface="Avenir Next Medium"/>
              </a:rPr>
              <a:t>	send</a:t>
            </a:r>
            <a:r>
              <a:rPr lang="zh-CN" altLang="en-US" sz="3600" dirty="0">
                <a:latin typeface="苹方-简" panose="020B0400000000000000" pitchFamily="34" charset="-128"/>
                <a:ea typeface="苹方-简" panose="020B0400000000000000" pitchFamily="34" charset="-128"/>
                <a:sym typeface="Avenir Next Medium"/>
              </a:rPr>
              <a:t>方法向远程主机发送数据包</a:t>
            </a:r>
            <a:r>
              <a:rPr lang="en-US" altLang="zh-CN" sz="3600" dirty="0">
                <a:latin typeface="苹方-简" panose="020B0400000000000000" pitchFamily="34" charset="-128"/>
                <a:ea typeface="苹方-简" panose="020B0400000000000000" pitchFamily="34" charset="-128"/>
                <a:sym typeface="Avenir Next Medium"/>
              </a:rPr>
              <a:t>packet</a:t>
            </a:r>
            <a:r>
              <a:rPr lang="zh-CN" altLang="en-US" sz="3600" dirty="0">
                <a:latin typeface="苹方-简" panose="020B0400000000000000" pitchFamily="34" charset="-128"/>
                <a:ea typeface="苹方-简" panose="020B0400000000000000" pitchFamily="34" charset="-128"/>
                <a:sym typeface="Avenir Next Medium"/>
              </a:rPr>
              <a:t>。如果随机数小于错误率，它会调用</a:t>
            </a:r>
            <a:r>
              <a:rPr lang="en-US" altLang="zh-CN" sz="3600" dirty="0" err="1">
                <a:latin typeface="苹方-简" panose="020B0400000000000000" pitchFamily="34" charset="-128"/>
                <a:ea typeface="苹方-简" panose="020B0400000000000000" pitchFamily="34" charset="-128"/>
                <a:sym typeface="Avenir Next Medium"/>
              </a:rPr>
              <a:t>make_error</a:t>
            </a:r>
            <a:r>
              <a:rPr lang="zh-CN" altLang="en-US" sz="3600" dirty="0">
                <a:latin typeface="苹方-简" panose="020B0400000000000000" pitchFamily="34" charset="-128"/>
                <a:ea typeface="苹方-简" panose="020B0400000000000000" pitchFamily="34" charset="-128"/>
                <a:sym typeface="Avenir Next Medium"/>
              </a:rPr>
              <a:t>方法来给数据包添加错误。如果随机数大于丢包率，它将通过</a:t>
            </a:r>
            <a:r>
              <a:rPr lang="en-US" altLang="zh-CN" sz="3600" dirty="0" err="1">
                <a:latin typeface="苹方-简" panose="020B0400000000000000" pitchFamily="34" charset="-128"/>
                <a:ea typeface="苹方-简" panose="020B0400000000000000" pitchFamily="34" charset="-128"/>
                <a:sym typeface="Avenir Next Medium"/>
              </a:rPr>
              <a:t>sock.sendto</a:t>
            </a:r>
            <a:r>
              <a:rPr lang="zh-CN" altLang="en-US" sz="3600" dirty="0">
                <a:latin typeface="苹方-简" panose="020B0400000000000000" pitchFamily="34" charset="-128"/>
                <a:ea typeface="苹方-简" panose="020B0400000000000000" pitchFamily="34" charset="-128"/>
                <a:sym typeface="Avenir Next Medium"/>
              </a:rPr>
              <a:t>方法将数据包发送到远程主机的地址</a:t>
            </a:r>
            <a:r>
              <a:rPr lang="en-US" altLang="zh-CN" sz="3600" dirty="0" err="1">
                <a:latin typeface="苹方-简" panose="020B0400000000000000" pitchFamily="34" charset="-128"/>
                <a:ea typeface="苹方-简" panose="020B0400000000000000" pitchFamily="34" charset="-128"/>
                <a:sym typeface="Avenir Next Medium"/>
              </a:rPr>
              <a:t>addr</a:t>
            </a:r>
            <a:r>
              <a:rPr lang="zh-CN" altLang="en-US" sz="3600" dirty="0">
                <a:latin typeface="苹方-简" panose="020B0400000000000000" pitchFamily="34" charset="-128"/>
                <a:ea typeface="苹方-简" panose="020B0400000000000000" pitchFamily="34" charset="-128"/>
                <a:sym typeface="Avenir Next Medium"/>
              </a:rPr>
              <a:t>。</a:t>
            </a:r>
          </a:p>
          <a:p>
            <a:pPr algn="l">
              <a:lnSpc>
                <a:spcPct val="90000"/>
              </a:lnSpc>
            </a:pPr>
            <a:r>
              <a:rPr lang="en-US" altLang="zh-CN" sz="3600" dirty="0">
                <a:latin typeface="苹方-简" panose="020B0400000000000000" pitchFamily="34" charset="-128"/>
                <a:ea typeface="苹方-简" panose="020B0400000000000000" pitchFamily="34" charset="-128"/>
                <a:sym typeface="Avenir Next Medium"/>
              </a:rPr>
              <a:t>	</a:t>
            </a:r>
            <a:r>
              <a:rPr lang="en-US" altLang="zh-CN" sz="3600" dirty="0" err="1">
                <a:latin typeface="苹方-简" panose="020B0400000000000000" pitchFamily="34" charset="-128"/>
                <a:ea typeface="苹方-简" panose="020B0400000000000000" pitchFamily="34" charset="-128"/>
                <a:sym typeface="Avenir Next Medium"/>
              </a:rPr>
              <a:t>recv</a:t>
            </a:r>
            <a:r>
              <a:rPr lang="zh-CN" altLang="en-US" sz="3600" dirty="0">
                <a:latin typeface="苹方-简" panose="020B0400000000000000" pitchFamily="34" charset="-128"/>
                <a:ea typeface="苹方-简" panose="020B0400000000000000" pitchFamily="34" charset="-128"/>
                <a:sym typeface="Avenir Next Medium"/>
              </a:rPr>
              <a:t>方法从远程主机接收数据包。它使用</a:t>
            </a:r>
            <a:r>
              <a:rPr lang="en-US" altLang="zh-CN" sz="3600" dirty="0" err="1">
                <a:latin typeface="苹方-简" panose="020B0400000000000000" pitchFamily="34" charset="-128"/>
                <a:ea typeface="苹方-简" panose="020B0400000000000000" pitchFamily="34" charset="-128"/>
                <a:sym typeface="Avenir Next Medium"/>
              </a:rPr>
              <a:t>sock.recvfrom</a:t>
            </a:r>
            <a:r>
              <a:rPr lang="zh-CN" altLang="en-US" sz="3600" dirty="0">
                <a:latin typeface="苹方-简" panose="020B0400000000000000" pitchFamily="34" charset="-128"/>
                <a:ea typeface="苹方-简" panose="020B0400000000000000" pitchFamily="34" charset="-128"/>
                <a:sym typeface="Avenir Next Medium"/>
              </a:rPr>
              <a:t>方法接收数据包，并将数据包和远程主机的地址一起返回。</a:t>
            </a:r>
          </a:p>
          <a:p>
            <a:pPr algn="l">
              <a:lnSpc>
                <a:spcPct val="90000"/>
              </a:lnSpc>
            </a:pPr>
            <a:r>
              <a:rPr lang="en-US" altLang="zh-CN" sz="3600" dirty="0">
                <a:latin typeface="苹方-简" panose="020B0400000000000000" pitchFamily="34" charset="-128"/>
                <a:ea typeface="苹方-简" panose="020B0400000000000000" pitchFamily="34" charset="-128"/>
                <a:sym typeface="Avenir Next Medium"/>
              </a:rPr>
              <a:t>	</a:t>
            </a:r>
            <a:r>
              <a:rPr lang="en-US" altLang="zh-CN" sz="3600" dirty="0" err="1">
                <a:latin typeface="苹方-简" panose="020B0400000000000000" pitchFamily="34" charset="-128"/>
                <a:ea typeface="苹方-简" panose="020B0400000000000000" pitchFamily="34" charset="-128"/>
                <a:sym typeface="Avenir Next Medium"/>
              </a:rPr>
              <a:t>sendack</a:t>
            </a:r>
            <a:r>
              <a:rPr lang="zh-CN" altLang="en-US" sz="3600" dirty="0">
                <a:latin typeface="苹方-简" panose="020B0400000000000000" pitchFamily="34" charset="-128"/>
                <a:ea typeface="苹方-简" panose="020B0400000000000000" pitchFamily="34" charset="-128"/>
                <a:sym typeface="Avenir Next Medium"/>
              </a:rPr>
              <a:t>方法发送确认信息</a:t>
            </a:r>
            <a:r>
              <a:rPr lang="en-US" altLang="zh-CN" sz="3600" dirty="0">
                <a:latin typeface="苹方-简" panose="020B0400000000000000" pitchFamily="34" charset="-128"/>
                <a:ea typeface="苹方-简" panose="020B0400000000000000" pitchFamily="34" charset="-128"/>
                <a:sym typeface="Avenir Next Medium"/>
              </a:rPr>
              <a:t>ack</a:t>
            </a:r>
            <a:r>
              <a:rPr lang="zh-CN" altLang="en-US" sz="3600" dirty="0">
                <a:latin typeface="苹方-简" panose="020B0400000000000000" pitchFamily="34" charset="-128"/>
                <a:ea typeface="苹方-简" panose="020B0400000000000000" pitchFamily="34" charset="-128"/>
                <a:sym typeface="Avenir Next Medium"/>
              </a:rPr>
              <a:t>到远程主机。它将</a:t>
            </a:r>
            <a:r>
              <a:rPr lang="en-US" altLang="zh-CN" sz="3600" dirty="0">
                <a:latin typeface="苹方-简" panose="020B0400000000000000" pitchFamily="34" charset="-128"/>
                <a:ea typeface="苹方-简" panose="020B0400000000000000" pitchFamily="34" charset="-128"/>
                <a:sym typeface="Avenir Next Medium"/>
              </a:rPr>
              <a:t>ack</a:t>
            </a:r>
            <a:r>
              <a:rPr lang="zh-CN" altLang="en-US" sz="3600" dirty="0">
                <a:latin typeface="苹方-简" panose="020B0400000000000000" pitchFamily="34" charset="-128"/>
                <a:ea typeface="苹方-简" panose="020B0400000000000000" pitchFamily="34" charset="-128"/>
                <a:sym typeface="Avenir Next Medium"/>
              </a:rPr>
              <a:t>转换为字节流，使用</a:t>
            </a:r>
            <a:r>
              <a:rPr lang="en-US" altLang="zh-CN" sz="3600" dirty="0" err="1">
                <a:latin typeface="苹方-简" panose="020B0400000000000000" pitchFamily="34" charset="-128"/>
                <a:ea typeface="苹方-简" panose="020B0400000000000000" pitchFamily="34" charset="-128"/>
                <a:sym typeface="Avenir Next Medium"/>
              </a:rPr>
              <a:t>sock.sendto</a:t>
            </a:r>
            <a:r>
              <a:rPr lang="zh-CN" altLang="en-US" sz="3600" dirty="0">
                <a:latin typeface="苹方-简" panose="020B0400000000000000" pitchFamily="34" charset="-128"/>
                <a:ea typeface="苹方-简" panose="020B0400000000000000" pitchFamily="34" charset="-128"/>
                <a:sym typeface="Avenir Next Medium"/>
              </a:rPr>
              <a:t>方法将确认信息发送到远程主机的地址</a:t>
            </a:r>
            <a:r>
              <a:rPr lang="en-US" altLang="zh-CN" sz="3600" dirty="0" err="1">
                <a:latin typeface="苹方-简" panose="020B0400000000000000" pitchFamily="34" charset="-128"/>
                <a:ea typeface="苹方-简" panose="020B0400000000000000" pitchFamily="34" charset="-128"/>
                <a:sym typeface="Avenir Next Medium"/>
              </a:rPr>
              <a:t>addr</a:t>
            </a:r>
            <a:r>
              <a:rPr lang="zh-CN" altLang="en-US" sz="3600" dirty="0">
                <a:latin typeface="苹方-简" panose="020B0400000000000000" pitchFamily="34" charset="-128"/>
                <a:ea typeface="苹方-简" panose="020B0400000000000000" pitchFamily="34" charset="-128"/>
                <a:sym typeface="Avenir Next Medium"/>
              </a:rPr>
              <a:t>。</a:t>
            </a:r>
          </a:p>
          <a:p>
            <a:pPr algn="l">
              <a:lnSpc>
                <a:spcPct val="90000"/>
              </a:lnSpc>
            </a:pPr>
            <a:r>
              <a:rPr lang="en-US" altLang="zh-CN" sz="3600" dirty="0">
                <a:latin typeface="苹方-简" panose="020B0400000000000000" pitchFamily="34" charset="-128"/>
                <a:ea typeface="苹方-简" panose="020B0400000000000000" pitchFamily="34" charset="-128"/>
                <a:sym typeface="Avenir Next Medium"/>
              </a:rPr>
              <a:t>	</a:t>
            </a:r>
            <a:r>
              <a:rPr lang="en-US" altLang="zh-CN" sz="3600" dirty="0" err="1">
                <a:latin typeface="苹方-简" panose="020B0400000000000000" pitchFamily="34" charset="-128"/>
                <a:ea typeface="苹方-简" panose="020B0400000000000000" pitchFamily="34" charset="-128"/>
                <a:sym typeface="Avenir Next Medium"/>
              </a:rPr>
              <a:t>recvack</a:t>
            </a:r>
            <a:r>
              <a:rPr lang="zh-CN" altLang="en-US" sz="3600" dirty="0">
                <a:latin typeface="苹方-简" panose="020B0400000000000000" pitchFamily="34" charset="-128"/>
                <a:ea typeface="苹方-简" panose="020B0400000000000000" pitchFamily="34" charset="-128"/>
                <a:sym typeface="Avenir Next Medium"/>
              </a:rPr>
              <a:t>方法从远程主机接收确认信息。它使用</a:t>
            </a:r>
            <a:r>
              <a:rPr lang="en-US" altLang="zh-CN" sz="3600" dirty="0" err="1">
                <a:latin typeface="苹方-简" panose="020B0400000000000000" pitchFamily="34" charset="-128"/>
                <a:ea typeface="苹方-简" panose="020B0400000000000000" pitchFamily="34" charset="-128"/>
                <a:sym typeface="Avenir Next Medium"/>
              </a:rPr>
              <a:t>sock.recvfrom</a:t>
            </a:r>
            <a:r>
              <a:rPr lang="zh-CN" altLang="en-US" sz="3600" dirty="0">
                <a:latin typeface="苹方-简" panose="020B0400000000000000" pitchFamily="34" charset="-128"/>
                <a:ea typeface="苹方-简" panose="020B0400000000000000" pitchFamily="34" charset="-128"/>
                <a:sym typeface="Avenir Next Medium"/>
              </a:rPr>
              <a:t>方法接收确认信息的字节流，将其转换为整数类型的</a:t>
            </a:r>
            <a:r>
              <a:rPr lang="en-US" altLang="zh-CN" sz="3600" dirty="0">
                <a:latin typeface="苹方-简" panose="020B0400000000000000" pitchFamily="34" charset="-128"/>
                <a:ea typeface="苹方-简" panose="020B0400000000000000" pitchFamily="34" charset="-128"/>
                <a:sym typeface="Avenir Next Medium"/>
              </a:rPr>
              <a:t>ack</a:t>
            </a:r>
            <a:r>
              <a:rPr lang="zh-CN" altLang="en-US" sz="3600" dirty="0">
                <a:latin typeface="苹方-简" panose="020B0400000000000000" pitchFamily="34" charset="-128"/>
                <a:ea typeface="苹方-简" panose="020B0400000000000000" pitchFamily="34" charset="-128"/>
                <a:sym typeface="Avenir Next Medium"/>
              </a:rPr>
              <a:t>，并将</a:t>
            </a:r>
            <a:r>
              <a:rPr lang="en-US" altLang="zh-CN" sz="3600" dirty="0">
                <a:latin typeface="苹方-简" panose="020B0400000000000000" pitchFamily="34" charset="-128"/>
                <a:ea typeface="苹方-简" panose="020B0400000000000000" pitchFamily="34" charset="-128"/>
                <a:sym typeface="Avenir Next Medium"/>
              </a:rPr>
              <a:t>ack</a:t>
            </a:r>
            <a:r>
              <a:rPr lang="zh-CN" altLang="en-US" sz="3600" dirty="0">
                <a:latin typeface="苹方-简" panose="020B0400000000000000" pitchFamily="34" charset="-128"/>
                <a:ea typeface="苹方-简" panose="020B0400000000000000" pitchFamily="34" charset="-128"/>
                <a:sym typeface="Avenir Next Medium"/>
              </a:rPr>
              <a:t>和远程主机的地址一起返回。</a:t>
            </a:r>
          </a:p>
          <a:p>
            <a:pPr algn="l">
              <a:lnSpc>
                <a:spcPct val="90000"/>
              </a:lnSpc>
            </a:pPr>
            <a:r>
              <a:rPr lang="en-US" altLang="zh-CN" sz="3600" dirty="0">
                <a:latin typeface="苹方-简" panose="020B0400000000000000" pitchFamily="34" charset="-128"/>
                <a:ea typeface="苹方-简" panose="020B0400000000000000" pitchFamily="34" charset="-128"/>
                <a:sym typeface="Avenir Next Medium"/>
              </a:rPr>
              <a:t>	</a:t>
            </a:r>
            <a:r>
              <a:rPr lang="en-US" altLang="zh-CN" sz="3600" dirty="0" err="1">
                <a:latin typeface="苹方-简" panose="020B0400000000000000" pitchFamily="34" charset="-128"/>
                <a:ea typeface="苹方-简" panose="020B0400000000000000" pitchFamily="34" charset="-128"/>
                <a:sym typeface="Avenir Next Medium"/>
              </a:rPr>
              <a:t>make_error</a:t>
            </a:r>
            <a:r>
              <a:rPr lang="zh-CN" altLang="en-US" sz="3600" dirty="0">
                <a:latin typeface="苹方-简" panose="020B0400000000000000" pitchFamily="34" charset="-128"/>
                <a:ea typeface="苹方-简" panose="020B0400000000000000" pitchFamily="34" charset="-128"/>
                <a:sym typeface="Avenir Next Medium"/>
              </a:rPr>
              <a:t>方法给数据包添加错误。它随机生成错误数据，然后将其添加到原始数据包的前</a:t>
            </a:r>
            <a:r>
              <a:rPr lang="en-US" altLang="zh-CN" sz="3600" dirty="0">
                <a:latin typeface="苹方-简" panose="020B0400000000000000" pitchFamily="34" charset="-128"/>
                <a:ea typeface="苹方-简" panose="020B0400000000000000" pitchFamily="34" charset="-128"/>
                <a:sym typeface="Avenir Next Medium"/>
              </a:rPr>
              <a:t>8</a:t>
            </a:r>
            <a:r>
              <a:rPr lang="zh-CN" altLang="en-US" sz="3600" dirty="0">
                <a:latin typeface="苹方-简" panose="020B0400000000000000" pitchFamily="34" charset="-128"/>
                <a:ea typeface="苹方-简" panose="020B0400000000000000" pitchFamily="34" charset="-128"/>
                <a:sym typeface="Avenir Next Medium"/>
              </a:rPr>
              <a:t>个字节之后。</a:t>
            </a:r>
          </a:p>
        </p:txBody>
      </p:sp>
      <p:pic>
        <p:nvPicPr>
          <p:cNvPr id="2" name="已录下的声音">
            <a:hlinkClick r:id="" action="ppaction://media"/>
            <a:extLst>
              <a:ext uri="{FF2B5EF4-FFF2-40B4-BE49-F238E27FC236}">
                <a16:creationId xmlns:a16="http://schemas.microsoft.com/office/drawing/2014/main" id="{EF4DF9E4-B803-4742-9D09-F9F137AA118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2525704310"/>
      </p:ext>
    </p:extLst>
  </p:cSld>
  <p:clrMapOvr>
    <a:overrideClrMapping bg1="lt1" tx1="dk1" bg2="lt2" tx2="dk2" accent1="accent1" accent2="accent2" accent3="accent3" accent4="accent4" accent5="accent5" accent6="accent6" hlink="hlink" folHlink="folHlink"/>
  </p:clrMapOvr>
  <p:transition spd="med" advTm="10552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5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en-US" dirty="0">
                <a:latin typeface="苹方-简" panose="020B0400000000000000" pitchFamily="34" charset="-128"/>
                <a:ea typeface="苹方-简" panose="020B0400000000000000" pitchFamily="34" charset="-128"/>
              </a:rPr>
              <a:t>CRC</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a:bodyPr>
          <a:lstStyle/>
          <a:p>
            <a:pPr algn="l"/>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calculate_crc</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crc</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0</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这段代码计算给定的字节字符串的</a:t>
            </a:r>
            <a:r>
              <a:rPr lang="en-US" altLang="zh-CN" sz="1600" b="0" dirty="0">
                <a:solidFill>
                  <a:srgbClr val="008000"/>
                </a:solidFill>
                <a:effectLst/>
                <a:latin typeface="JetBrains Mono" panose="02000009000000000000" pitchFamily="49" charset="0"/>
              </a:rPr>
              <a:t>16</a:t>
            </a:r>
            <a:r>
              <a:rPr lang="zh-CN" altLang="en-US" sz="1600" b="0" dirty="0">
                <a:solidFill>
                  <a:srgbClr val="008000"/>
                </a:solidFill>
                <a:effectLst/>
                <a:latin typeface="JetBrains Mono" panose="02000009000000000000" pitchFamily="49" charset="0"/>
              </a:rPr>
              <a:t>位</a:t>
            </a:r>
            <a:r>
              <a:rPr lang="en-US" altLang="zh-CN" sz="1600" b="0" dirty="0">
                <a:solidFill>
                  <a:srgbClr val="008000"/>
                </a:solidFill>
                <a:effectLst/>
                <a:latin typeface="JetBrains Mono" panose="02000009000000000000" pitchFamily="49" charset="0"/>
              </a:rPr>
              <a:t>CRC</a:t>
            </a:r>
            <a:r>
              <a:rPr lang="zh-CN" altLang="en-US" sz="1600" b="0" dirty="0">
                <a:solidFill>
                  <a:srgbClr val="008000"/>
                </a:solidFill>
                <a:effectLst/>
                <a:latin typeface="JetBrains Mono" panose="02000009000000000000" pitchFamily="49" charset="0"/>
              </a:rPr>
              <a:t>（循环冗余校验）。</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如果输入数据为空，则引发</a:t>
            </a:r>
            <a:r>
              <a:rPr lang="en-US" altLang="zh-CN" sz="1600" b="0" dirty="0" err="1">
                <a:solidFill>
                  <a:srgbClr val="008000"/>
                </a:solidFill>
                <a:effectLst/>
                <a:latin typeface="JetBrains Mono" panose="02000009000000000000" pitchFamily="49" charset="0"/>
              </a:rPr>
              <a:t>ValueError</a:t>
            </a:r>
            <a:r>
              <a:rPr lang="zh-CN" altLang="en-US" sz="1600" b="0" dirty="0">
                <a:solidFill>
                  <a:srgbClr val="008000"/>
                </a:solidFill>
                <a:effectLst/>
                <a:latin typeface="JetBrains Mono" panose="02000009000000000000" pitchFamily="49" charset="0"/>
              </a:rPr>
              <a: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如果输入数据包含任何非整数元素，则引发</a:t>
            </a:r>
            <a:r>
              <a:rPr lang="en-US" altLang="zh-CN" sz="1600" b="0" dirty="0" err="1">
                <a:solidFill>
                  <a:srgbClr val="008000"/>
                </a:solidFill>
                <a:effectLst/>
                <a:latin typeface="JetBrains Mono" panose="02000009000000000000" pitchFamily="49" charset="0"/>
              </a:rPr>
              <a:t>TypeError</a:t>
            </a:r>
            <a:r>
              <a:rPr lang="zh-CN" altLang="en-US" sz="1600" b="0" dirty="0">
                <a:solidFill>
                  <a:srgbClr val="008000"/>
                </a:solidFill>
                <a:effectLst/>
                <a:latin typeface="JetBrains Mono" panose="02000009000000000000" pitchFamily="49" charset="0"/>
              </a:rPr>
              <a: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如果输入数据包含在</a:t>
            </a:r>
            <a:r>
              <a:rPr lang="en-US" altLang="zh-CN" sz="1600" b="0" dirty="0">
                <a:solidFill>
                  <a:srgbClr val="008000"/>
                </a:solidFill>
                <a:effectLst/>
                <a:latin typeface="JetBrains Mono" panose="02000009000000000000" pitchFamily="49" charset="0"/>
              </a:rPr>
              <a:t>[0, 255]</a:t>
            </a:r>
            <a:r>
              <a:rPr lang="zh-CN" altLang="en-US" sz="1600" b="0" dirty="0">
                <a:solidFill>
                  <a:srgbClr val="008000"/>
                </a:solidFill>
                <a:effectLst/>
                <a:latin typeface="JetBrains Mono" panose="02000009000000000000" pitchFamily="49" charset="0"/>
              </a:rPr>
              <a:t>之外的整数，则引发</a:t>
            </a:r>
            <a:r>
              <a:rPr lang="en-US" altLang="zh-CN" sz="1600" b="0" dirty="0" err="1">
                <a:solidFill>
                  <a:srgbClr val="008000"/>
                </a:solidFill>
                <a:effectLst/>
                <a:latin typeface="JetBrains Mono" panose="02000009000000000000" pitchFamily="49" charset="0"/>
              </a:rPr>
              <a:t>ValueError</a:t>
            </a:r>
            <a:r>
              <a:rPr lang="zh-CN" altLang="en-US" sz="1600" b="0" dirty="0">
                <a:solidFill>
                  <a:srgbClr val="008000"/>
                </a:solidFill>
                <a:effectLst/>
                <a:latin typeface="JetBrains Mono" panose="02000009000000000000" pitchFamily="49" charset="0"/>
              </a:rPr>
              <a: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检查输入数据是否为空</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ValueError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The input data cannot be empty.</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如果输入数据为空，则引发</a:t>
            </a:r>
            <a:r>
              <a:rPr lang="en-US" altLang="zh-CN" sz="1600" b="0" dirty="0" err="1">
                <a:solidFill>
                  <a:srgbClr val="008000"/>
                </a:solidFill>
                <a:effectLst/>
                <a:latin typeface="JetBrains Mono" panose="02000009000000000000" pitchFamily="49" charset="0"/>
              </a:rPr>
              <a:t>ValueError</a:t>
            </a:r>
            <a:endParaRPr lang="en-US" altLang="zh-CN" sz="1600" b="0" dirty="0">
              <a:solidFill>
                <a:srgbClr val="000000"/>
              </a:solidFill>
              <a:effectLst/>
              <a:latin typeface="JetBrains Mono" panose="02000009000000000000" pitchFamily="49" charset="0"/>
            </a:endParaRP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for</a:t>
            </a:r>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byte</a:t>
            </a:r>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in</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遍历输入数据中的每个字节</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isinstance</a:t>
            </a:r>
            <a:r>
              <a:rPr lang="en-US" altLang="zh-CN" sz="1600" b="0" dirty="0">
                <a:solidFill>
                  <a:srgbClr val="000000"/>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byte</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int</a:t>
            </a: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检查字节是否不是整数</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TypeError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The input data can only contain integers.</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如果字节不是整数，则引发</a:t>
            </a:r>
            <a:r>
              <a:rPr lang="en-US" altLang="zh-CN" sz="1600" b="0" dirty="0" err="1">
                <a:solidFill>
                  <a:srgbClr val="008000"/>
                </a:solidFill>
                <a:effectLst/>
                <a:latin typeface="JetBrains Mono" panose="02000009000000000000" pitchFamily="49" charset="0"/>
              </a:rPr>
              <a:t>TypeError</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byte</a:t>
            </a:r>
            <a:r>
              <a:rPr lang="en-US" altLang="zh-CN" sz="1600" b="0" dirty="0">
                <a:solidFill>
                  <a:srgbClr val="000000"/>
                </a:solidFill>
                <a:effectLst/>
                <a:latin typeface="JetBrains Mono" panose="02000009000000000000" pitchFamily="49" charset="0"/>
              </a:rPr>
              <a:t> &lt; </a:t>
            </a:r>
            <a:r>
              <a:rPr lang="en-US" altLang="zh-CN" sz="1600" b="0" dirty="0">
                <a:solidFill>
                  <a:srgbClr val="098658"/>
                </a:solidFill>
                <a:effectLst/>
                <a:latin typeface="JetBrains Mono" panose="02000009000000000000" pitchFamily="49" charset="0"/>
              </a:rPr>
              <a:t>0</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or</a:t>
            </a:r>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byte</a:t>
            </a:r>
            <a:r>
              <a:rPr lang="en-US" altLang="zh-CN" sz="1600" b="0" dirty="0">
                <a:solidFill>
                  <a:srgbClr val="000000"/>
                </a:solidFill>
                <a:effectLst/>
                <a:latin typeface="JetBrains Mono" panose="02000009000000000000" pitchFamily="49" charset="0"/>
              </a:rPr>
              <a:t> &gt; </a:t>
            </a:r>
            <a:r>
              <a:rPr lang="en-US" altLang="zh-CN" sz="1600" b="0" dirty="0">
                <a:solidFill>
                  <a:srgbClr val="098658"/>
                </a:solidFill>
                <a:effectLst/>
                <a:latin typeface="JetBrains Mono" panose="02000009000000000000" pitchFamily="49" charset="0"/>
              </a:rPr>
              <a:t>255</a:t>
            </a: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检查字节是否在</a:t>
            </a:r>
            <a:r>
              <a:rPr lang="en-US" altLang="zh-CN" sz="1600" b="0" dirty="0">
                <a:solidFill>
                  <a:srgbClr val="008000"/>
                </a:solidFill>
                <a:effectLst/>
                <a:latin typeface="JetBrains Mono" panose="02000009000000000000" pitchFamily="49" charset="0"/>
              </a:rPr>
              <a:t>[0, 255]</a:t>
            </a:r>
            <a:r>
              <a:rPr lang="zh-CN" altLang="en-US" sz="1600" b="0" dirty="0">
                <a:solidFill>
                  <a:srgbClr val="008000"/>
                </a:solidFill>
                <a:effectLst/>
                <a:latin typeface="JetBrains Mono" panose="02000009000000000000" pitchFamily="49" charset="0"/>
              </a:rPr>
              <a:t>之外</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ValueError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The integers in the input data must be within the range [0, 255].</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如果字节在</a:t>
            </a:r>
            <a:r>
              <a:rPr lang="en-US" altLang="zh-CN" sz="1600" b="0" dirty="0">
                <a:solidFill>
                  <a:srgbClr val="008000"/>
                </a:solidFill>
                <a:effectLst/>
                <a:latin typeface="JetBrains Mono" panose="02000009000000000000" pitchFamily="49" charset="0"/>
              </a:rPr>
              <a:t>[0, 255]</a:t>
            </a:r>
            <a:r>
              <a:rPr lang="zh-CN" altLang="en-US" sz="1600" b="0" dirty="0">
                <a:solidFill>
                  <a:srgbClr val="008000"/>
                </a:solidFill>
                <a:effectLst/>
                <a:latin typeface="JetBrains Mono" panose="02000009000000000000" pitchFamily="49" charset="0"/>
              </a:rPr>
              <a:t>之外，则引发</a:t>
            </a:r>
            <a:r>
              <a:rPr lang="en-US" altLang="zh-CN" sz="1600" b="0" dirty="0" err="1">
                <a:solidFill>
                  <a:srgbClr val="008000"/>
                </a:solidFill>
                <a:effectLst/>
                <a:latin typeface="JetBrains Mono" panose="02000009000000000000" pitchFamily="49" charset="0"/>
              </a:rPr>
              <a:t>ValueError</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crc</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crc</a:t>
            </a:r>
            <a:r>
              <a:rPr lang="en-US" altLang="zh-CN" sz="1600" b="0" dirty="0">
                <a:solidFill>
                  <a:srgbClr val="000000"/>
                </a:solidFill>
                <a:effectLst/>
                <a:latin typeface="JetBrains Mono" panose="02000009000000000000" pitchFamily="49" charset="0"/>
              </a:rPr>
              <a:t> &lt;&lt; </a:t>
            </a:r>
            <a:r>
              <a:rPr lang="en-US" altLang="zh-CN" sz="1600" b="0" dirty="0">
                <a:solidFill>
                  <a:srgbClr val="098658"/>
                </a:solidFill>
                <a:effectLst/>
                <a:latin typeface="JetBrains Mono" panose="02000009000000000000" pitchFamily="49" charset="0"/>
              </a:rPr>
              <a:t>8</a:t>
            </a:r>
            <a:r>
              <a:rPr lang="en-US" altLang="zh-CN" sz="1600" b="0" dirty="0">
                <a:solidFill>
                  <a:srgbClr val="000000"/>
                </a:solidFill>
                <a:effectLst/>
                <a:latin typeface="JetBrains Mono" panose="02000009000000000000" pitchFamily="49" charset="0"/>
              </a:rPr>
              <a:t>) &amp; </a:t>
            </a:r>
            <a:r>
              <a:rPr lang="en-US" altLang="zh-CN" sz="1600" b="0" dirty="0">
                <a:solidFill>
                  <a:srgbClr val="0000FF"/>
                </a:solidFill>
                <a:effectLst/>
                <a:latin typeface="JetBrains Mono" panose="02000009000000000000" pitchFamily="49" charset="0"/>
              </a:rPr>
              <a:t>0x</a:t>
            </a:r>
            <a:r>
              <a:rPr lang="en-US" altLang="zh-CN" sz="1600" b="0" dirty="0">
                <a:solidFill>
                  <a:srgbClr val="098658"/>
                </a:solidFill>
                <a:effectLst/>
                <a:latin typeface="JetBrains Mono" panose="02000009000000000000" pitchFamily="49" charset="0"/>
              </a:rPr>
              <a:t>ff00</a:t>
            </a:r>
            <a:r>
              <a:rPr lang="en-US" altLang="zh-CN" sz="1600" b="0" dirty="0">
                <a:solidFill>
                  <a:srgbClr val="000000"/>
                </a:solidFill>
                <a:effectLst/>
                <a:latin typeface="JetBrains Mono" panose="02000009000000000000" pitchFamily="49" charset="0"/>
              </a:rPr>
              <a:t>) ^ CRC_TABLE[((</a:t>
            </a:r>
            <a:r>
              <a:rPr lang="en-US" altLang="zh-CN" sz="1600" b="0" dirty="0" err="1">
                <a:solidFill>
                  <a:srgbClr val="808080"/>
                </a:solidFill>
                <a:effectLst/>
                <a:latin typeface="JetBrains Mono" panose="02000009000000000000" pitchFamily="49" charset="0"/>
              </a:rPr>
              <a:t>crc</a:t>
            </a:r>
            <a:r>
              <a:rPr lang="en-US" altLang="zh-CN" sz="1600" b="0" dirty="0">
                <a:solidFill>
                  <a:srgbClr val="000000"/>
                </a:solidFill>
                <a:effectLst/>
                <a:latin typeface="JetBrains Mono" panose="02000009000000000000" pitchFamily="49" charset="0"/>
              </a:rPr>
              <a:t> &gt;&gt; </a:t>
            </a:r>
            <a:r>
              <a:rPr lang="en-US" altLang="zh-CN" sz="1600" b="0" dirty="0">
                <a:solidFill>
                  <a:srgbClr val="098658"/>
                </a:solidFill>
                <a:effectLst/>
                <a:latin typeface="JetBrains Mono" panose="02000009000000000000" pitchFamily="49" charset="0"/>
              </a:rPr>
              <a:t>8</a:t>
            </a:r>
            <a:r>
              <a:rPr lang="en-US" altLang="zh-CN" sz="1600" b="0" dirty="0">
                <a:solidFill>
                  <a:srgbClr val="000000"/>
                </a:solidFill>
                <a:effectLst/>
                <a:latin typeface="JetBrains Mono" panose="02000009000000000000" pitchFamily="49" charset="0"/>
              </a:rPr>
              <a:t>) &amp; </a:t>
            </a:r>
            <a:r>
              <a:rPr lang="en-US" altLang="zh-CN" sz="1600" b="0" dirty="0">
                <a:solidFill>
                  <a:srgbClr val="0000FF"/>
                </a:solidFill>
                <a:effectLst/>
                <a:latin typeface="JetBrains Mono" panose="02000009000000000000" pitchFamily="49" charset="0"/>
              </a:rPr>
              <a:t>0x</a:t>
            </a:r>
            <a:r>
              <a:rPr lang="en-US" altLang="zh-CN" sz="1600" b="0" dirty="0">
                <a:solidFill>
                  <a:srgbClr val="098658"/>
                </a:solidFill>
                <a:effectLst/>
                <a:latin typeface="JetBrains Mono" panose="02000009000000000000" pitchFamily="49" charset="0"/>
              </a:rPr>
              <a:t>ff</a:t>
            </a:r>
            <a:r>
              <a:rPr lang="en-US" altLang="zh-CN" sz="1600" b="0" dirty="0">
                <a:solidFill>
                  <a:srgbClr val="000000"/>
                </a:solidFill>
                <a:effectLst/>
                <a:latin typeface="JetBrains Mono" panose="02000009000000000000" pitchFamily="49" charset="0"/>
              </a:rPr>
              <a:t>) ^ </a:t>
            </a:r>
            <a:r>
              <a:rPr lang="en-US" altLang="zh-CN" sz="1600" b="0" dirty="0">
                <a:solidFill>
                  <a:srgbClr val="1F377F"/>
                </a:solidFill>
                <a:effectLst/>
                <a:latin typeface="JetBrains Mono" panose="02000009000000000000" pitchFamily="49" charset="0"/>
              </a:rPr>
              <a:t>byte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使用</a:t>
            </a:r>
            <a:r>
              <a:rPr lang="en-US" altLang="zh-CN" sz="1600" b="0" dirty="0">
                <a:solidFill>
                  <a:srgbClr val="008000"/>
                </a:solidFill>
                <a:effectLst/>
                <a:latin typeface="JetBrains Mono" panose="02000009000000000000" pitchFamily="49" charset="0"/>
              </a:rPr>
              <a:t>XMODEM</a:t>
            </a:r>
            <a:r>
              <a:rPr lang="zh-CN" altLang="en-US" sz="1600" b="0" dirty="0">
                <a:solidFill>
                  <a:srgbClr val="008000"/>
                </a:solidFill>
                <a:effectLst/>
                <a:latin typeface="JetBrains Mono" panose="02000009000000000000" pitchFamily="49" charset="0"/>
              </a:rPr>
              <a:t>算法和</a:t>
            </a:r>
            <a:r>
              <a:rPr lang="en-US" altLang="zh-CN" sz="1600" b="0" dirty="0">
                <a:solidFill>
                  <a:srgbClr val="008000"/>
                </a:solidFill>
                <a:effectLst/>
                <a:latin typeface="JetBrains Mono" panose="02000009000000000000" pitchFamily="49" charset="0"/>
              </a:rPr>
              <a:t>CRC16_XMODEM_TABLE</a:t>
            </a:r>
            <a:r>
              <a:rPr lang="zh-CN" altLang="en-US" sz="1600" b="0" dirty="0">
                <a:solidFill>
                  <a:srgbClr val="008000"/>
                </a:solidFill>
                <a:effectLst/>
                <a:latin typeface="JetBrains Mono" panose="02000009000000000000" pitchFamily="49" charset="0"/>
              </a:rPr>
              <a:t>查找表更新</a:t>
            </a:r>
            <a:r>
              <a:rPr lang="en-US" altLang="zh-CN" sz="1600" b="0" dirty="0">
                <a:solidFill>
                  <a:srgbClr val="008000"/>
                </a:solidFill>
                <a:effectLst/>
                <a:latin typeface="JetBrains Mono" panose="02000009000000000000" pitchFamily="49" charset="0"/>
              </a:rPr>
              <a:t>CRC</a:t>
            </a:r>
            <a:r>
              <a:rPr lang="zh-CN" altLang="en-US" sz="1600" b="0" dirty="0">
                <a:solidFill>
                  <a:srgbClr val="008000"/>
                </a:solidFill>
                <a:effectLst/>
                <a:latin typeface="JetBrains Mono" panose="02000009000000000000" pitchFamily="49" charset="0"/>
              </a:rPr>
              <a:t>值</a:t>
            </a:r>
            <a:endParaRPr lang="zh-CN" altLang="en-US" sz="1600" b="0" dirty="0">
              <a:solidFill>
                <a:srgbClr val="000000"/>
              </a:solidFill>
              <a:effectLst/>
              <a:latin typeface="JetBrains Mono" panose="02000009000000000000" pitchFamily="49" charset="0"/>
            </a:endParaRPr>
          </a:p>
          <a:p>
            <a:pPr algn="l"/>
            <a:br>
              <a:rPr lang="zh-CN" altLang="en-US" sz="1600" b="0" dirty="0">
                <a:solidFill>
                  <a:srgbClr val="000000"/>
                </a:solidFill>
                <a:effectLst/>
                <a:latin typeface="JetBrains Mono" panose="02000009000000000000" pitchFamily="49" charset="0"/>
              </a:rPr>
            </a:br>
            <a:r>
              <a:rPr lang="zh-CN" altLang="en-US"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en-US" altLang="zh-CN" sz="1600" b="0" dirty="0" err="1">
                <a:solidFill>
                  <a:srgbClr val="008000"/>
                </a:solidFill>
                <a:effectLst/>
                <a:latin typeface="JetBrains Mono" panose="02000009000000000000" pitchFamily="49" charset="0"/>
              </a:rPr>
              <a:t>crc</a:t>
            </a:r>
            <a:r>
              <a:rPr lang="zh-CN" altLang="en-US" sz="1600" b="0" dirty="0">
                <a:solidFill>
                  <a:srgbClr val="008000"/>
                </a:solidFill>
                <a:effectLst/>
                <a:latin typeface="JetBrains Mono" panose="02000009000000000000" pitchFamily="49" charset="0"/>
              </a:rPr>
              <a:t>的最终值是输入数据的</a:t>
            </a:r>
            <a:r>
              <a:rPr lang="en-US" altLang="zh-CN" sz="1600" b="0" dirty="0">
                <a:solidFill>
                  <a:srgbClr val="008000"/>
                </a:solidFill>
                <a:effectLst/>
                <a:latin typeface="JetBrains Mono" panose="02000009000000000000" pitchFamily="49" charset="0"/>
              </a:rPr>
              <a:t>16</a:t>
            </a:r>
            <a:r>
              <a:rPr lang="zh-CN" altLang="en-US" sz="1600" b="0" dirty="0">
                <a:solidFill>
                  <a:srgbClr val="008000"/>
                </a:solidFill>
                <a:effectLst/>
                <a:latin typeface="JetBrains Mono" panose="02000009000000000000" pitchFamily="49" charset="0"/>
              </a:rPr>
              <a:t>位</a:t>
            </a:r>
            <a:r>
              <a:rPr lang="en-US" altLang="zh-CN" sz="1600" b="0" dirty="0">
                <a:solidFill>
                  <a:srgbClr val="008000"/>
                </a:solidFill>
                <a:effectLst/>
                <a:latin typeface="JetBrains Mono" panose="02000009000000000000" pitchFamily="49" charset="0"/>
              </a:rPr>
              <a:t>CRC</a:t>
            </a:r>
            <a:r>
              <a:rPr lang="zh-CN" altLang="en-US" sz="1600" b="0" dirty="0">
                <a:solidFill>
                  <a:srgbClr val="008000"/>
                </a:solidFill>
                <a:effectLst/>
                <a:latin typeface="JetBrains Mono" panose="02000009000000000000" pitchFamily="49" charset="0"/>
              </a:rPr>
              <a: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return</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crc</a:t>
            </a:r>
            <a:r>
              <a:rPr lang="en-US" altLang="zh-CN" sz="1600" b="0" dirty="0">
                <a:solidFill>
                  <a:srgbClr val="000000"/>
                </a:solidFill>
                <a:effectLst/>
                <a:latin typeface="JetBrains Mono" panose="02000009000000000000" pitchFamily="49" charset="0"/>
              </a:rPr>
              <a:t> &amp; </a:t>
            </a:r>
            <a:r>
              <a:rPr lang="en-US" altLang="zh-CN" sz="1600" b="0" dirty="0">
                <a:solidFill>
                  <a:srgbClr val="0000FF"/>
                </a:solidFill>
                <a:effectLst/>
                <a:latin typeface="JetBrains Mono" panose="02000009000000000000" pitchFamily="49" charset="0"/>
              </a:rPr>
              <a:t>0x</a:t>
            </a:r>
            <a:r>
              <a:rPr lang="en-US" altLang="zh-CN" sz="1600" b="0" dirty="0">
                <a:solidFill>
                  <a:srgbClr val="098658"/>
                </a:solidFill>
                <a:effectLst/>
                <a:latin typeface="JetBrains Mono" panose="02000009000000000000" pitchFamily="49" charset="0"/>
              </a:rPr>
              <a:t>ffff</a:t>
            </a:r>
          </a:p>
          <a:p>
            <a:pPr algn="l"/>
            <a:endParaRPr lang="en-US" altLang="zh-CN" sz="1600" dirty="0">
              <a:solidFill>
                <a:srgbClr val="098658"/>
              </a:solidFill>
              <a:latin typeface="JetBrains Mono" panose="02000009000000000000" pitchFamily="49" charset="0"/>
            </a:endParaRPr>
          </a:p>
          <a:p>
            <a:pPr algn="l"/>
            <a:endParaRPr lang="en-US" altLang="zh-CN" sz="1600" b="0" dirty="0">
              <a:solidFill>
                <a:srgbClr val="000000"/>
              </a:solidFill>
              <a:effectLst/>
              <a:latin typeface="JetBrains Mono" panose="02000009000000000000" pitchFamily="49" charset="0"/>
            </a:endParaRPr>
          </a:p>
          <a:p>
            <a:pPr algn="l">
              <a:lnSpc>
                <a:spcPct val="90000"/>
              </a:lnSpc>
            </a:pPr>
            <a:r>
              <a:rPr lang="en-US" altLang="zh-CN" sz="4000" b="0" i="0" dirty="0">
                <a:solidFill>
                  <a:srgbClr val="050E17"/>
                </a:solidFill>
                <a:effectLst/>
                <a:latin typeface="-apple-system"/>
              </a:rPr>
              <a:t>	</a:t>
            </a:r>
            <a:r>
              <a:rPr lang="zh-CN" altLang="en-US" sz="4000" b="0" i="0" dirty="0">
                <a:solidFill>
                  <a:srgbClr val="050E17"/>
                </a:solidFill>
                <a:effectLst/>
                <a:latin typeface="-apple-system"/>
              </a:rPr>
              <a:t>计算给定的字节串的</a:t>
            </a:r>
            <a:r>
              <a:rPr lang="en-US" altLang="zh-CN" sz="4000" b="0" i="0" dirty="0">
                <a:solidFill>
                  <a:srgbClr val="050E17"/>
                </a:solidFill>
                <a:effectLst/>
                <a:latin typeface="-apple-system"/>
              </a:rPr>
              <a:t>16</a:t>
            </a:r>
            <a:r>
              <a:rPr lang="zh-CN" altLang="en-US" sz="4000" b="0" i="0" dirty="0">
                <a:solidFill>
                  <a:srgbClr val="050E17"/>
                </a:solidFill>
                <a:effectLst/>
                <a:latin typeface="-apple-system"/>
              </a:rPr>
              <a:t>位</a:t>
            </a:r>
            <a:r>
              <a:rPr lang="en-US" altLang="zh-CN" sz="4000" b="0" i="0" dirty="0">
                <a:solidFill>
                  <a:srgbClr val="050E17"/>
                </a:solidFill>
                <a:effectLst/>
                <a:latin typeface="-apple-system"/>
              </a:rPr>
              <a:t>CRC</a:t>
            </a:r>
            <a:r>
              <a:rPr lang="zh-CN" altLang="en-US" sz="4000" b="0" i="0" dirty="0">
                <a:solidFill>
                  <a:srgbClr val="050E17"/>
                </a:solidFill>
                <a:effectLst/>
                <a:latin typeface="-apple-system"/>
              </a:rPr>
              <a:t>（循环冗余校验）值</a:t>
            </a:r>
            <a:endParaRPr lang="en-US" altLang="zh-CN" sz="4000" b="0" i="0" dirty="0">
              <a:solidFill>
                <a:srgbClr val="050E17"/>
              </a:solidFill>
              <a:effectLst/>
              <a:latin typeface="-apple-system"/>
            </a:endParaRPr>
          </a:p>
          <a:p>
            <a:pPr algn="l">
              <a:lnSpc>
                <a:spcPct val="90000"/>
              </a:lnSpc>
            </a:pPr>
            <a:r>
              <a:rPr lang="en-US" altLang="zh-CN" sz="4000" b="0" i="0" dirty="0">
                <a:solidFill>
                  <a:srgbClr val="050E17"/>
                </a:solidFill>
                <a:effectLst/>
                <a:latin typeface="-apple-system"/>
              </a:rPr>
              <a:t>	</a:t>
            </a:r>
            <a:r>
              <a:rPr lang="en-US" altLang="zh-CN" sz="4000" b="0" i="0" dirty="0" err="1">
                <a:solidFill>
                  <a:srgbClr val="050E17"/>
                </a:solidFill>
                <a:effectLst/>
                <a:latin typeface="-apple-system"/>
              </a:rPr>
              <a:t>calculate_crc</a:t>
            </a:r>
            <a:r>
              <a:rPr lang="zh-CN" altLang="en-US" sz="4000" b="0" i="0" dirty="0">
                <a:solidFill>
                  <a:srgbClr val="050E17"/>
                </a:solidFill>
                <a:effectLst/>
                <a:latin typeface="-apple-system"/>
              </a:rPr>
              <a:t>函数是一个通用的</a:t>
            </a:r>
            <a:r>
              <a:rPr lang="en-US" altLang="zh-CN" sz="4000" b="0" i="0" dirty="0">
                <a:solidFill>
                  <a:srgbClr val="050E17"/>
                </a:solidFill>
                <a:effectLst/>
                <a:latin typeface="-apple-system"/>
              </a:rPr>
              <a:t>CRC</a:t>
            </a:r>
            <a:r>
              <a:rPr lang="zh-CN" altLang="en-US" sz="4000" b="0" i="0" dirty="0">
                <a:solidFill>
                  <a:srgbClr val="050E17"/>
                </a:solidFill>
                <a:effectLst/>
                <a:latin typeface="-apple-system"/>
              </a:rPr>
              <a:t>计算函数，可以用于计算任意字节串的</a:t>
            </a:r>
            <a:r>
              <a:rPr lang="en-US" altLang="zh-CN" sz="4000" b="0" i="0" dirty="0">
                <a:solidFill>
                  <a:srgbClr val="050E17"/>
                </a:solidFill>
                <a:effectLst/>
                <a:latin typeface="-apple-system"/>
              </a:rPr>
              <a:t>16</a:t>
            </a:r>
            <a:r>
              <a:rPr lang="zh-CN" altLang="en-US" sz="4000" b="0" i="0" dirty="0">
                <a:solidFill>
                  <a:srgbClr val="050E17"/>
                </a:solidFill>
                <a:effectLst/>
                <a:latin typeface="-apple-system"/>
              </a:rPr>
              <a:t>位</a:t>
            </a:r>
            <a:r>
              <a:rPr lang="en-US" altLang="zh-CN" sz="4000" b="0" i="0" dirty="0">
                <a:solidFill>
                  <a:srgbClr val="050E17"/>
                </a:solidFill>
                <a:effectLst/>
                <a:latin typeface="-apple-system"/>
              </a:rPr>
              <a:t>CRC</a:t>
            </a:r>
            <a:r>
              <a:rPr lang="zh-CN" altLang="en-US" sz="4000" b="0" i="0" dirty="0">
                <a:solidFill>
                  <a:srgbClr val="050E17"/>
                </a:solidFill>
                <a:effectLst/>
                <a:latin typeface="-apple-system"/>
              </a:rPr>
              <a:t>值。在计算</a:t>
            </a:r>
            <a:r>
              <a:rPr lang="en-US" altLang="zh-CN" sz="4000" b="0" i="0" dirty="0">
                <a:solidFill>
                  <a:srgbClr val="050E17"/>
                </a:solidFill>
                <a:effectLst/>
                <a:latin typeface="-apple-system"/>
              </a:rPr>
              <a:t>CRC</a:t>
            </a:r>
            <a:r>
              <a:rPr lang="zh-CN" altLang="en-US" sz="4000" b="0" i="0" dirty="0">
                <a:solidFill>
                  <a:srgbClr val="050E17"/>
                </a:solidFill>
                <a:effectLst/>
                <a:latin typeface="-apple-system"/>
              </a:rPr>
              <a:t>值之前，它会对输入数据进行一些基本的检查，以确保输入数据的有效性和正确性。</a:t>
            </a:r>
            <a:endParaRPr lang="zh-CN" altLang="zh-CN" sz="4000" dirty="0">
              <a:latin typeface="苹方-简" panose="020B0400000000000000" pitchFamily="34" charset="-128"/>
              <a:ea typeface="苹方-简" panose="020B0400000000000000" pitchFamily="34" charset="-128"/>
            </a:endParaRPr>
          </a:p>
        </p:txBody>
      </p:sp>
      <p:pic>
        <p:nvPicPr>
          <p:cNvPr id="2" name="已录下的声音">
            <a:hlinkClick r:id="" action="ppaction://media"/>
            <a:extLst>
              <a:ext uri="{FF2B5EF4-FFF2-40B4-BE49-F238E27FC236}">
                <a16:creationId xmlns:a16="http://schemas.microsoft.com/office/drawing/2014/main" id="{2E7B4F01-8F0F-4E3F-A732-E37E288F69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2205867769"/>
      </p:ext>
    </p:extLst>
  </p:cSld>
  <p:clrMapOvr>
    <a:masterClrMapping/>
  </p:clrMapOvr>
  <p:transition spd="med" advTm="2708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0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en-US" altLang="zh-CN" dirty="0">
                <a:latin typeface="苹方-简" panose="020B0400000000000000" pitchFamily="34" charset="-128"/>
                <a:ea typeface="苹方-简" panose="020B0400000000000000" pitchFamily="34" charset="-128"/>
              </a:rPr>
              <a:t>packet</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10344484" cy="9717436"/>
          </a:xfrm>
          <a:prstGeom prst="rect">
            <a:avLst/>
          </a:prstGeom>
        </p:spPr>
        <p:txBody>
          <a:bodyPr>
            <a:normAutofit/>
          </a:bodyPr>
          <a:lstStyle/>
          <a:p>
            <a:pPr algn="l"/>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packing</a:t>
            </a:r>
            <a:r>
              <a:rPr lang="en-US" altLang="zh-CN" sz="1600" b="0" dirty="0">
                <a:solidFill>
                  <a:srgbClr val="000000"/>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crc_num</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b</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检查输入类型是否正确</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isinstance</a:t>
            </a:r>
            <a:r>
              <a:rPr lang="en-US" altLang="zh-CN" sz="1600" b="0" dirty="0">
                <a:solidFill>
                  <a:srgbClr val="000000"/>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int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TypeError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Please provide an integer value for the sequence number.</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isinstance</a:t>
            </a:r>
            <a:r>
              <a:rPr lang="en-US" altLang="zh-CN" sz="1600" b="0" dirty="0">
                <a:solidFill>
                  <a:srgbClr val="000000"/>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crc_num</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int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TypeError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Please provide an integer value for the CRC number.</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isinstance</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bytes</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TypeError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Please provide a byte string for the data.</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使用小端字节顺序将序列号转换为字节</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seq_bytes</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seq_num</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to_bytes</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4</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byteorder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little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signed</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使用小端字节顺序将</a:t>
            </a:r>
            <a:r>
              <a:rPr lang="en-US" altLang="zh-CN" sz="1600" b="0" dirty="0">
                <a:solidFill>
                  <a:srgbClr val="008000"/>
                </a:solidFill>
                <a:effectLst/>
                <a:latin typeface="JetBrains Mono" panose="02000009000000000000" pitchFamily="49" charset="0"/>
              </a:rPr>
              <a:t>CRC</a:t>
            </a:r>
            <a:r>
              <a:rPr lang="zh-CN" altLang="en-US" sz="1600" b="0" dirty="0">
                <a:solidFill>
                  <a:srgbClr val="008000"/>
                </a:solidFill>
                <a:effectLst/>
                <a:latin typeface="JetBrains Mono" panose="02000009000000000000" pitchFamily="49" charset="0"/>
              </a:rPr>
              <a:t>转换为字节</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crc_bytes</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crc_num</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to_bytes</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4</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byteorder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little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signed</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将序列号、</a:t>
            </a:r>
            <a:r>
              <a:rPr lang="en-US" altLang="zh-CN" sz="1600" b="0" dirty="0">
                <a:solidFill>
                  <a:srgbClr val="008000"/>
                </a:solidFill>
                <a:effectLst/>
                <a:latin typeface="JetBrains Mono" panose="02000009000000000000" pitchFamily="49" charset="0"/>
              </a:rPr>
              <a:t>CRC</a:t>
            </a:r>
            <a:r>
              <a:rPr lang="zh-CN" altLang="en-US" sz="1600" b="0" dirty="0">
                <a:solidFill>
                  <a:srgbClr val="008000"/>
                </a:solidFill>
                <a:effectLst/>
                <a:latin typeface="JetBrains Mono" panose="02000009000000000000" pitchFamily="49" charset="0"/>
              </a:rPr>
              <a:t>号和数据连接在一起</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packed_data</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seq_bytes</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crc_bytes</a:t>
            </a:r>
            <a:r>
              <a:rPr lang="en-US" altLang="zh-CN" sz="1600" b="0" dirty="0">
                <a:solidFill>
                  <a:srgbClr val="000000"/>
                </a:solidFill>
                <a:effectLst/>
                <a:latin typeface="JetBrains Mono" panose="02000009000000000000" pitchFamily="49" charset="0"/>
              </a:rPr>
              <a:t> + </a:t>
            </a:r>
            <a:r>
              <a:rPr lang="en-US" altLang="zh-CN" sz="1600" b="0" dirty="0">
                <a:solidFill>
                  <a:srgbClr val="808080"/>
                </a:solidFill>
                <a:effectLst/>
                <a:latin typeface="JetBrains Mono" panose="02000009000000000000" pitchFamily="49" charset="0"/>
              </a:rPr>
              <a:t>data</a:t>
            </a:r>
            <a:endParaRPr lang="en-US" altLang="zh-CN" sz="1600" b="0" dirty="0">
              <a:solidFill>
                <a:srgbClr val="000000"/>
              </a:solidFill>
              <a:effectLst/>
              <a:latin typeface="JetBrains Mono" panose="02000009000000000000" pitchFamily="49" charset="0"/>
            </a:endParaRP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返回打包后的数据</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return</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packed_data</a:t>
            </a:r>
            <a:endParaRPr lang="en-US" altLang="zh-CN" sz="1600" b="0" dirty="0">
              <a:solidFill>
                <a:srgbClr val="000000"/>
              </a:solidFill>
              <a:effectLst/>
              <a:latin typeface="JetBrains Mono" panose="02000009000000000000" pitchFamily="49" charset="0"/>
            </a:endParaRPr>
          </a:p>
          <a:p>
            <a:pPr algn="l">
              <a:lnSpc>
                <a:spcPct val="90000"/>
              </a:lnSpc>
            </a:pPr>
            <a:endParaRPr lang="zh-CN" altLang="zh-CN" sz="4100" dirty="0">
              <a:latin typeface="苹方-简" panose="020B0400000000000000" pitchFamily="34" charset="-128"/>
              <a:ea typeface="苹方-简" panose="020B0400000000000000" pitchFamily="34" charset="-128"/>
            </a:endParaRPr>
          </a:p>
        </p:txBody>
      </p:sp>
      <p:sp>
        <p:nvSpPr>
          <p:cNvPr id="5" name="文本框 4">
            <a:extLst>
              <a:ext uri="{FF2B5EF4-FFF2-40B4-BE49-F238E27FC236}">
                <a16:creationId xmlns:a16="http://schemas.microsoft.com/office/drawing/2014/main" id="{E8ACA8AD-E241-4C00-8B54-69F801749D34}"/>
              </a:ext>
            </a:extLst>
          </p:cNvPr>
          <p:cNvSpPr txBox="1"/>
          <p:nvPr/>
        </p:nvSpPr>
        <p:spPr>
          <a:xfrm>
            <a:off x="12192000" y="2758698"/>
            <a:ext cx="12192000" cy="60016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unpacking</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检查</a:t>
            </a:r>
            <a:r>
              <a:rPr lang="en-US" altLang="zh-CN" sz="1600" b="0" dirty="0">
                <a:solidFill>
                  <a:srgbClr val="008000"/>
                </a:solidFill>
                <a:effectLst/>
                <a:latin typeface="JetBrains Mono" panose="02000009000000000000" pitchFamily="49" charset="0"/>
              </a:rPr>
              <a:t>packet</a:t>
            </a:r>
            <a:r>
              <a:rPr lang="zh-CN" altLang="en-US" sz="1600" b="0" dirty="0">
                <a:solidFill>
                  <a:srgbClr val="008000"/>
                </a:solidFill>
                <a:effectLst/>
                <a:latin typeface="JetBrains Mono" panose="02000009000000000000" pitchFamily="49" charset="0"/>
              </a:rPr>
              <a:t>是否少于</a:t>
            </a:r>
            <a:r>
              <a:rPr lang="en-US" altLang="zh-CN" sz="1600" b="0" dirty="0">
                <a:solidFill>
                  <a:srgbClr val="008000"/>
                </a:solidFill>
                <a:effectLst/>
                <a:latin typeface="JetBrains Mono" panose="02000009000000000000" pitchFamily="49" charset="0"/>
              </a:rPr>
              <a:t>8</a:t>
            </a:r>
            <a:r>
              <a:rPr lang="zh-CN" altLang="en-US" sz="1600" b="0" dirty="0">
                <a:solidFill>
                  <a:srgbClr val="008000"/>
                </a:solidFill>
                <a:effectLst/>
                <a:latin typeface="JetBrains Mono" panose="02000009000000000000" pitchFamily="49" charset="0"/>
              </a:rPr>
              <a:t>个字节，这意味着它是无效的</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len</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 &lt; </a:t>
            </a:r>
            <a:r>
              <a:rPr lang="en-US" altLang="zh-CN" sz="1600" b="0" dirty="0">
                <a:solidFill>
                  <a:srgbClr val="098658"/>
                </a:solidFill>
                <a:effectLst/>
                <a:latin typeface="JetBrains Mono" panose="02000009000000000000" pitchFamily="49" charset="0"/>
              </a:rPr>
              <a:t>8</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return</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None</a:t>
            </a:r>
            <a:endParaRPr lang="en-US" altLang="zh-CN" sz="1600" b="0" dirty="0">
              <a:solidFill>
                <a:srgbClr val="000000"/>
              </a:solidFill>
              <a:effectLst/>
              <a:latin typeface="JetBrains Mono" panose="02000009000000000000" pitchFamily="49" charset="0"/>
            </a:endParaRP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从前</a:t>
            </a:r>
            <a:r>
              <a:rPr lang="en-US" altLang="zh-CN" sz="1600" b="0" dirty="0">
                <a:solidFill>
                  <a:srgbClr val="008000"/>
                </a:solidFill>
                <a:effectLst/>
                <a:latin typeface="JetBrains Mono" panose="02000009000000000000" pitchFamily="49" charset="0"/>
              </a:rPr>
              <a:t>4</a:t>
            </a:r>
            <a:r>
              <a:rPr lang="zh-CN" altLang="en-US" sz="1600" b="0" dirty="0">
                <a:solidFill>
                  <a:srgbClr val="008000"/>
                </a:solidFill>
                <a:effectLst/>
                <a:latin typeface="JetBrains Mono" panose="02000009000000000000" pitchFamily="49" charset="0"/>
              </a:rPr>
              <a:t>个字节中提取序列号，使用小端字节顺序</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 </a:t>
            </a:r>
            <a:r>
              <a:rPr lang="en-US" altLang="zh-CN" sz="1600" b="0" dirty="0" err="1">
                <a:solidFill>
                  <a:srgbClr val="2B91AF"/>
                </a:solidFill>
                <a:effectLst/>
                <a:latin typeface="JetBrains Mono" panose="02000009000000000000" pitchFamily="49" charset="0"/>
              </a:rPr>
              <a:t>int</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from_bytes</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0</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4</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byteorder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little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signed</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从下一个</a:t>
            </a:r>
            <a:r>
              <a:rPr lang="en-US" altLang="zh-CN" sz="1600" b="0" dirty="0">
                <a:solidFill>
                  <a:srgbClr val="008000"/>
                </a:solidFill>
                <a:effectLst/>
                <a:latin typeface="JetBrains Mono" panose="02000009000000000000" pitchFamily="49" charset="0"/>
              </a:rPr>
              <a:t>4</a:t>
            </a:r>
            <a:r>
              <a:rPr lang="zh-CN" altLang="en-US" sz="1600" b="0" dirty="0">
                <a:solidFill>
                  <a:srgbClr val="008000"/>
                </a:solidFill>
                <a:effectLst/>
                <a:latin typeface="JetBrains Mono" panose="02000009000000000000" pitchFamily="49" charset="0"/>
              </a:rPr>
              <a:t>个字节中提取</a:t>
            </a:r>
            <a:r>
              <a:rPr lang="en-US" altLang="zh-CN" sz="1600" b="0" dirty="0">
                <a:solidFill>
                  <a:srgbClr val="008000"/>
                </a:solidFill>
                <a:effectLst/>
                <a:latin typeface="JetBrains Mono" panose="02000009000000000000" pitchFamily="49" charset="0"/>
              </a:rPr>
              <a:t>CRC</a:t>
            </a:r>
            <a:r>
              <a:rPr lang="zh-CN" altLang="en-US" sz="1600" b="0" dirty="0">
                <a:solidFill>
                  <a:srgbClr val="008000"/>
                </a:solidFill>
                <a:effectLst/>
                <a:latin typeface="JetBrains Mono" panose="02000009000000000000" pitchFamily="49" charset="0"/>
              </a:rPr>
              <a:t>，使用小端字节顺序</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crc_num</a:t>
            </a:r>
            <a:r>
              <a:rPr lang="en-US" altLang="zh-CN" sz="1600" b="0" dirty="0">
                <a:solidFill>
                  <a:srgbClr val="000000"/>
                </a:solidFill>
                <a:effectLst/>
                <a:latin typeface="JetBrains Mono" panose="02000009000000000000" pitchFamily="49" charset="0"/>
              </a:rPr>
              <a:t> = </a:t>
            </a:r>
            <a:r>
              <a:rPr lang="en-US" altLang="zh-CN" sz="1600" b="0" dirty="0" err="1">
                <a:solidFill>
                  <a:srgbClr val="2B91AF"/>
                </a:solidFill>
                <a:effectLst/>
                <a:latin typeface="JetBrains Mono" panose="02000009000000000000" pitchFamily="49" charset="0"/>
              </a:rPr>
              <a:t>int</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from_bytes</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4</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8</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byteorder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little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signed</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返回序列号、</a:t>
            </a:r>
            <a:r>
              <a:rPr lang="en-US" altLang="zh-CN" sz="1600" b="0" dirty="0">
                <a:solidFill>
                  <a:srgbClr val="008000"/>
                </a:solidFill>
                <a:effectLst/>
                <a:latin typeface="JetBrains Mono" panose="02000009000000000000" pitchFamily="49" charset="0"/>
              </a:rPr>
              <a:t>CRC</a:t>
            </a:r>
            <a:r>
              <a:rPr lang="zh-CN" altLang="en-US" sz="1600" b="0" dirty="0">
                <a:solidFill>
                  <a:srgbClr val="008000"/>
                </a:solidFill>
                <a:effectLst/>
                <a:latin typeface="JetBrains Mono" panose="02000009000000000000" pitchFamily="49" charset="0"/>
              </a:rPr>
              <a:t>号和数据</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return</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crc_num</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packet</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8</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pack_ack</a:t>
            </a:r>
            <a:r>
              <a:rPr lang="en-US" altLang="zh-CN" sz="1600" b="0" dirty="0">
                <a:solidFill>
                  <a:srgbClr val="000000"/>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ack_num</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检查输入类型是否正确</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isinstance</a:t>
            </a:r>
            <a:r>
              <a:rPr lang="en-US" altLang="zh-CN" sz="1600" b="0" dirty="0">
                <a:solidFill>
                  <a:srgbClr val="000000"/>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ack_num</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int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TypeError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Please provide an integer value for the ACK number.</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使用小端字节顺序将</a:t>
            </a:r>
            <a:r>
              <a:rPr lang="en-US" altLang="zh-CN" sz="1600" b="0" dirty="0">
                <a:solidFill>
                  <a:srgbClr val="008000"/>
                </a:solidFill>
                <a:effectLst/>
                <a:latin typeface="JetBrains Mono" panose="02000009000000000000" pitchFamily="49" charset="0"/>
              </a:rPr>
              <a:t>ACK</a:t>
            </a:r>
            <a:r>
              <a:rPr lang="zh-CN" altLang="en-US" sz="1600" b="0" dirty="0">
                <a:solidFill>
                  <a:srgbClr val="008000"/>
                </a:solidFill>
                <a:effectLst/>
                <a:latin typeface="JetBrains Mono" panose="02000009000000000000" pitchFamily="49" charset="0"/>
              </a:rPr>
              <a:t>转换为字节</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ack_bytes</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ack_num</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to_bytes</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4</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byteorder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little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signed</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返回打包后的数据</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return</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ack_bytes</a:t>
            </a:r>
            <a:endParaRPr lang="en-US" altLang="zh-CN" sz="1600" b="0" dirty="0">
              <a:solidFill>
                <a:srgbClr val="000000"/>
              </a:solidFill>
              <a:effectLst/>
              <a:latin typeface="JetBrains Mono" panose="02000009000000000000" pitchFamily="49" charset="0"/>
            </a:endParaRPr>
          </a:p>
          <a:p>
            <a:pPr algn="l"/>
            <a:endParaRPr lang="en-US" altLang="zh-CN" sz="1600" b="0" dirty="0">
              <a:solidFill>
                <a:srgbClr val="000000"/>
              </a:solidFill>
              <a:effectLst/>
              <a:latin typeface="JetBrains Mono" panose="02000009000000000000" pitchFamily="49" charset="0"/>
            </a:endParaRPr>
          </a:p>
        </p:txBody>
      </p:sp>
      <p:sp>
        <p:nvSpPr>
          <p:cNvPr id="9" name="文本框 8">
            <a:extLst>
              <a:ext uri="{FF2B5EF4-FFF2-40B4-BE49-F238E27FC236}">
                <a16:creationId xmlns:a16="http://schemas.microsoft.com/office/drawing/2014/main" id="{4D4E33ED-AAF0-42AA-AFC6-C3AE9C5B1DF9}"/>
              </a:ext>
            </a:extLst>
          </p:cNvPr>
          <p:cNvSpPr txBox="1"/>
          <p:nvPr/>
        </p:nvSpPr>
        <p:spPr>
          <a:xfrm>
            <a:off x="1269999" y="8695144"/>
            <a:ext cx="21843999"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US" altLang="zh-CN" sz="3200" b="0" dirty="0">
                <a:solidFill>
                  <a:srgbClr val="000000"/>
                </a:solidFill>
                <a:effectLst/>
                <a:latin typeface="苹方-简" panose="020B0400000000000000" pitchFamily="34" charset="-128"/>
                <a:ea typeface="苹方-简" panose="020B0400000000000000" pitchFamily="34" charset="-128"/>
              </a:rPr>
              <a:t>	</a:t>
            </a:r>
            <a:r>
              <a:rPr lang="zh-CN" altLang="en-US" sz="3200" b="0" dirty="0">
                <a:solidFill>
                  <a:srgbClr val="000000"/>
                </a:solidFill>
                <a:effectLst/>
                <a:latin typeface="苹方-简" panose="020B0400000000000000" pitchFamily="34" charset="-128"/>
                <a:ea typeface="苹方-简" panose="020B0400000000000000" pitchFamily="34" charset="-128"/>
              </a:rPr>
              <a:t>这段程序定义了四个函数，用于将数据打包和解包，以及生成</a:t>
            </a:r>
            <a:r>
              <a:rPr lang="en-US" altLang="zh-CN" sz="3200" b="0" dirty="0">
                <a:solidFill>
                  <a:srgbClr val="000000"/>
                </a:solidFill>
                <a:effectLst/>
                <a:latin typeface="苹方-简" panose="020B0400000000000000" pitchFamily="34" charset="-128"/>
                <a:ea typeface="苹方-简" panose="020B0400000000000000" pitchFamily="34" charset="-128"/>
              </a:rPr>
              <a:t>ACK</a:t>
            </a:r>
            <a:r>
              <a:rPr lang="zh-CN" altLang="en-US" sz="3200" b="0" dirty="0">
                <a:solidFill>
                  <a:srgbClr val="000000"/>
                </a:solidFill>
                <a:effectLst/>
                <a:latin typeface="苹方-简" panose="020B0400000000000000" pitchFamily="34" charset="-128"/>
                <a:ea typeface="苹方-简" panose="020B0400000000000000" pitchFamily="34" charset="-128"/>
              </a:rPr>
              <a:t>（确认）数据包。</a:t>
            </a:r>
          </a:p>
          <a:p>
            <a:pPr algn="l"/>
            <a:r>
              <a:rPr lang="en-US" altLang="zh-CN" sz="3200" b="0" dirty="0">
                <a:solidFill>
                  <a:srgbClr val="000000"/>
                </a:solidFill>
                <a:effectLst/>
                <a:latin typeface="苹方-简" panose="020B0400000000000000" pitchFamily="34" charset="-128"/>
                <a:ea typeface="苹方-简" panose="020B0400000000000000" pitchFamily="34" charset="-128"/>
              </a:rPr>
              <a:t>	</a:t>
            </a:r>
            <a:r>
              <a:rPr lang="zh-CN" altLang="en-US" sz="3200" b="0" dirty="0">
                <a:solidFill>
                  <a:srgbClr val="000000"/>
                </a:solidFill>
                <a:effectLst/>
                <a:latin typeface="苹方-简" panose="020B0400000000000000" pitchFamily="34" charset="-128"/>
                <a:ea typeface="苹方-简" panose="020B0400000000000000" pitchFamily="34" charset="-128"/>
              </a:rPr>
              <a:t>函数 </a:t>
            </a:r>
            <a:r>
              <a:rPr lang="en-US" altLang="zh-CN" sz="3200" b="0" dirty="0">
                <a:solidFill>
                  <a:srgbClr val="000000"/>
                </a:solidFill>
                <a:effectLst/>
                <a:latin typeface="苹方-简" panose="020B0400000000000000" pitchFamily="34" charset="-128"/>
                <a:ea typeface="苹方-简" panose="020B0400000000000000" pitchFamily="34" charset="-128"/>
              </a:rPr>
              <a:t>packing(</a:t>
            </a:r>
            <a:r>
              <a:rPr lang="en-US" altLang="zh-CN" sz="3200" b="0" dirty="0" err="1">
                <a:solidFill>
                  <a:srgbClr val="000000"/>
                </a:solidFill>
                <a:effectLst/>
                <a:latin typeface="苹方-简" panose="020B0400000000000000" pitchFamily="34" charset="-128"/>
                <a:ea typeface="苹方-简" panose="020B0400000000000000" pitchFamily="34" charset="-128"/>
              </a:rPr>
              <a:t>seq_num</a:t>
            </a:r>
            <a:r>
              <a:rPr lang="en-US" altLang="zh-CN" sz="3200" b="0" dirty="0">
                <a:solidFill>
                  <a:srgbClr val="000000"/>
                </a:solidFill>
                <a:effectLst/>
                <a:latin typeface="苹方-简" panose="020B0400000000000000" pitchFamily="34" charset="-128"/>
                <a:ea typeface="苹方-简" panose="020B0400000000000000" pitchFamily="34" charset="-128"/>
              </a:rPr>
              <a:t>, </a:t>
            </a:r>
            <a:r>
              <a:rPr lang="en-US" altLang="zh-CN" sz="3200" b="0" dirty="0" err="1">
                <a:solidFill>
                  <a:srgbClr val="000000"/>
                </a:solidFill>
                <a:effectLst/>
                <a:latin typeface="苹方-简" panose="020B0400000000000000" pitchFamily="34" charset="-128"/>
                <a:ea typeface="苹方-简" panose="020B0400000000000000" pitchFamily="34" charset="-128"/>
              </a:rPr>
              <a:t>crc_num</a:t>
            </a:r>
            <a:r>
              <a:rPr lang="en-US" altLang="zh-CN" sz="3200" b="0" dirty="0">
                <a:solidFill>
                  <a:srgbClr val="000000"/>
                </a:solidFill>
                <a:effectLst/>
                <a:latin typeface="苹方-简" panose="020B0400000000000000" pitchFamily="34" charset="-128"/>
                <a:ea typeface="苹方-简" panose="020B0400000000000000" pitchFamily="34" charset="-128"/>
              </a:rPr>
              <a:t>, data=b'') </a:t>
            </a:r>
            <a:r>
              <a:rPr lang="zh-CN" altLang="en-US" sz="3200" b="0" dirty="0">
                <a:solidFill>
                  <a:srgbClr val="000000"/>
                </a:solidFill>
                <a:effectLst/>
                <a:latin typeface="苹方-简" panose="020B0400000000000000" pitchFamily="34" charset="-128"/>
                <a:ea typeface="苹方-简" panose="020B0400000000000000" pitchFamily="34" charset="-128"/>
              </a:rPr>
              <a:t>接受三个参数：一个整数 </a:t>
            </a:r>
            <a:r>
              <a:rPr lang="en-US" altLang="zh-CN" sz="3200" b="0" dirty="0" err="1">
                <a:solidFill>
                  <a:srgbClr val="000000"/>
                </a:solidFill>
                <a:effectLst/>
                <a:latin typeface="苹方-简" panose="020B0400000000000000" pitchFamily="34" charset="-128"/>
                <a:ea typeface="苹方-简" panose="020B0400000000000000" pitchFamily="34" charset="-128"/>
              </a:rPr>
              <a:t>seq_num</a:t>
            </a:r>
            <a:r>
              <a:rPr lang="en-US" altLang="zh-CN" sz="3200" b="0" dirty="0">
                <a:solidFill>
                  <a:srgbClr val="000000"/>
                </a:solidFill>
                <a:effectLst/>
                <a:latin typeface="苹方-简" panose="020B0400000000000000" pitchFamily="34" charset="-128"/>
                <a:ea typeface="苹方-简" panose="020B0400000000000000" pitchFamily="34" charset="-128"/>
              </a:rPr>
              <a:t> </a:t>
            </a:r>
            <a:r>
              <a:rPr lang="zh-CN" altLang="en-US" sz="3200" b="0" dirty="0">
                <a:solidFill>
                  <a:srgbClr val="000000"/>
                </a:solidFill>
                <a:effectLst/>
                <a:latin typeface="苹方-简" panose="020B0400000000000000" pitchFamily="34" charset="-128"/>
                <a:ea typeface="苹方-简" panose="020B0400000000000000" pitchFamily="34" charset="-128"/>
              </a:rPr>
              <a:t>表示序列号，一个整数 </a:t>
            </a:r>
            <a:r>
              <a:rPr lang="en-US" altLang="zh-CN" sz="3200" b="0" dirty="0" err="1">
                <a:solidFill>
                  <a:srgbClr val="000000"/>
                </a:solidFill>
                <a:effectLst/>
                <a:latin typeface="苹方-简" panose="020B0400000000000000" pitchFamily="34" charset="-128"/>
                <a:ea typeface="苹方-简" panose="020B0400000000000000" pitchFamily="34" charset="-128"/>
              </a:rPr>
              <a:t>crc_num</a:t>
            </a:r>
            <a:r>
              <a:rPr lang="en-US" altLang="zh-CN" sz="3200" dirty="0">
                <a:latin typeface="苹方-简" panose="020B0400000000000000" pitchFamily="34" charset="-128"/>
                <a:ea typeface="苹方-简" panose="020B0400000000000000" pitchFamily="34" charset="-128"/>
              </a:rPr>
              <a:t> </a:t>
            </a:r>
            <a:r>
              <a:rPr lang="zh-CN" altLang="en-US" sz="3200" b="0" dirty="0">
                <a:solidFill>
                  <a:srgbClr val="000000"/>
                </a:solidFill>
                <a:effectLst/>
                <a:latin typeface="苹方-简" panose="020B0400000000000000" pitchFamily="34" charset="-128"/>
                <a:ea typeface="苹方-简" panose="020B0400000000000000" pitchFamily="34" charset="-128"/>
              </a:rPr>
              <a:t>表示校验和，一个字节串 </a:t>
            </a:r>
            <a:r>
              <a:rPr lang="en-US" altLang="zh-CN" sz="3200" b="0" dirty="0">
                <a:solidFill>
                  <a:srgbClr val="000000"/>
                </a:solidFill>
                <a:effectLst/>
                <a:latin typeface="苹方-简" panose="020B0400000000000000" pitchFamily="34" charset="-128"/>
                <a:ea typeface="苹方-简" panose="020B0400000000000000" pitchFamily="34" charset="-128"/>
              </a:rPr>
              <a:t>`data` </a:t>
            </a:r>
            <a:r>
              <a:rPr lang="zh-CN" altLang="en-US" sz="3200" b="0" dirty="0">
                <a:solidFill>
                  <a:srgbClr val="000000"/>
                </a:solidFill>
                <a:effectLst/>
                <a:latin typeface="苹方-简" panose="020B0400000000000000" pitchFamily="34" charset="-128"/>
                <a:ea typeface="苹方-简" panose="020B0400000000000000" pitchFamily="34" charset="-128"/>
              </a:rPr>
              <a:t>表示数据。该函数检查输入类型是否正确，然后将序列号、校验和和数据连接在一起，返回一个打包后的字节串。</a:t>
            </a:r>
          </a:p>
          <a:p>
            <a:pPr algn="l"/>
            <a:r>
              <a:rPr lang="en-US" altLang="zh-CN" sz="3200" b="0" dirty="0">
                <a:solidFill>
                  <a:srgbClr val="000000"/>
                </a:solidFill>
                <a:effectLst/>
                <a:latin typeface="苹方-简" panose="020B0400000000000000" pitchFamily="34" charset="-128"/>
                <a:ea typeface="苹方-简" panose="020B0400000000000000" pitchFamily="34" charset="-128"/>
              </a:rPr>
              <a:t>	</a:t>
            </a:r>
            <a:r>
              <a:rPr lang="zh-CN" altLang="en-US" sz="3200" b="0" dirty="0">
                <a:solidFill>
                  <a:srgbClr val="000000"/>
                </a:solidFill>
                <a:effectLst/>
                <a:latin typeface="苹方-简" panose="020B0400000000000000" pitchFamily="34" charset="-128"/>
                <a:ea typeface="苹方-简" panose="020B0400000000000000" pitchFamily="34" charset="-128"/>
              </a:rPr>
              <a:t>函数 </a:t>
            </a:r>
            <a:r>
              <a:rPr lang="en-US" altLang="zh-CN" sz="3200" b="0" dirty="0">
                <a:solidFill>
                  <a:srgbClr val="000000"/>
                </a:solidFill>
                <a:effectLst/>
                <a:latin typeface="苹方-简" panose="020B0400000000000000" pitchFamily="34" charset="-128"/>
                <a:ea typeface="苹方-简" panose="020B0400000000000000" pitchFamily="34" charset="-128"/>
              </a:rPr>
              <a:t>unpacking(packet) </a:t>
            </a:r>
            <a:r>
              <a:rPr lang="zh-CN" altLang="en-US" sz="3200" b="0" dirty="0">
                <a:solidFill>
                  <a:srgbClr val="000000"/>
                </a:solidFill>
                <a:effectLst/>
                <a:latin typeface="苹方-简" panose="020B0400000000000000" pitchFamily="34" charset="-128"/>
                <a:ea typeface="苹方-简" panose="020B0400000000000000" pitchFamily="34" charset="-128"/>
              </a:rPr>
              <a:t>接受一个字节串 </a:t>
            </a:r>
            <a:r>
              <a:rPr lang="en-US" altLang="zh-CN" sz="3200" b="0" dirty="0">
                <a:solidFill>
                  <a:srgbClr val="000000"/>
                </a:solidFill>
                <a:effectLst/>
                <a:latin typeface="苹方-简" panose="020B0400000000000000" pitchFamily="34" charset="-128"/>
                <a:ea typeface="苹方-简" panose="020B0400000000000000" pitchFamily="34" charset="-128"/>
              </a:rPr>
              <a:t>packet</a:t>
            </a:r>
            <a:r>
              <a:rPr lang="zh-CN" altLang="en-US" sz="3200" b="0" dirty="0">
                <a:solidFill>
                  <a:srgbClr val="000000"/>
                </a:solidFill>
                <a:effectLst/>
                <a:latin typeface="苹方-简" panose="020B0400000000000000" pitchFamily="34" charset="-128"/>
                <a:ea typeface="苹方-简" panose="020B0400000000000000" pitchFamily="34" charset="-128"/>
              </a:rPr>
              <a:t>，该字节串应该由 </a:t>
            </a:r>
            <a:r>
              <a:rPr lang="en-US" altLang="zh-CN" sz="3200" b="0" dirty="0">
                <a:solidFill>
                  <a:srgbClr val="000000"/>
                </a:solidFill>
                <a:effectLst/>
                <a:latin typeface="苹方-简" panose="020B0400000000000000" pitchFamily="34" charset="-128"/>
                <a:ea typeface="苹方-简" panose="020B0400000000000000" pitchFamily="34" charset="-128"/>
              </a:rPr>
              <a:t>packing() </a:t>
            </a:r>
            <a:r>
              <a:rPr lang="zh-CN" altLang="en-US" sz="3200" b="0" dirty="0">
                <a:solidFill>
                  <a:srgbClr val="000000"/>
                </a:solidFill>
                <a:effectLst/>
                <a:latin typeface="苹方-简" panose="020B0400000000000000" pitchFamily="34" charset="-128"/>
                <a:ea typeface="苹方-简" panose="020B0400000000000000" pitchFamily="34" charset="-128"/>
              </a:rPr>
              <a:t>函数打包而成。该函数检查输入字节串的长度是否至少为</a:t>
            </a:r>
            <a:r>
              <a:rPr lang="en-US" altLang="zh-CN" sz="3200" b="0" dirty="0">
                <a:solidFill>
                  <a:srgbClr val="000000"/>
                </a:solidFill>
                <a:effectLst/>
                <a:latin typeface="苹方-简" panose="020B0400000000000000" pitchFamily="34" charset="-128"/>
                <a:ea typeface="苹方-简" panose="020B0400000000000000" pitchFamily="34" charset="-128"/>
              </a:rPr>
              <a:t>8</a:t>
            </a:r>
            <a:r>
              <a:rPr lang="zh-CN" altLang="en-US" sz="3200" b="0" dirty="0">
                <a:solidFill>
                  <a:srgbClr val="000000"/>
                </a:solidFill>
                <a:effectLst/>
                <a:latin typeface="苹方-简" panose="020B0400000000000000" pitchFamily="34" charset="-128"/>
                <a:ea typeface="苹方-简" panose="020B0400000000000000" pitchFamily="34" charset="-128"/>
              </a:rPr>
              <a:t>个字节，然后从前</a:t>
            </a:r>
            <a:r>
              <a:rPr lang="en-US" altLang="zh-CN" sz="3200" b="0" dirty="0">
                <a:solidFill>
                  <a:srgbClr val="000000"/>
                </a:solidFill>
                <a:effectLst/>
                <a:latin typeface="苹方-简" panose="020B0400000000000000" pitchFamily="34" charset="-128"/>
                <a:ea typeface="苹方-简" panose="020B0400000000000000" pitchFamily="34" charset="-128"/>
              </a:rPr>
              <a:t>4</a:t>
            </a:r>
            <a:r>
              <a:rPr lang="zh-CN" altLang="en-US" sz="3200" b="0" dirty="0">
                <a:solidFill>
                  <a:srgbClr val="000000"/>
                </a:solidFill>
                <a:effectLst/>
                <a:latin typeface="苹方-简" panose="020B0400000000000000" pitchFamily="34" charset="-128"/>
                <a:ea typeface="苹方-简" panose="020B0400000000000000" pitchFamily="34" charset="-128"/>
              </a:rPr>
              <a:t>个字节中提取序列号，从接下来的</a:t>
            </a:r>
            <a:r>
              <a:rPr lang="en-US" altLang="zh-CN" sz="3200" b="0" dirty="0">
                <a:solidFill>
                  <a:srgbClr val="000000"/>
                </a:solidFill>
                <a:effectLst/>
                <a:latin typeface="苹方-简" panose="020B0400000000000000" pitchFamily="34" charset="-128"/>
                <a:ea typeface="苹方-简" panose="020B0400000000000000" pitchFamily="34" charset="-128"/>
              </a:rPr>
              <a:t>4</a:t>
            </a:r>
            <a:r>
              <a:rPr lang="zh-CN" altLang="en-US" sz="3200" b="0" dirty="0">
                <a:solidFill>
                  <a:srgbClr val="000000"/>
                </a:solidFill>
                <a:effectLst/>
                <a:latin typeface="苹方-简" panose="020B0400000000000000" pitchFamily="34" charset="-128"/>
                <a:ea typeface="苹方-简" panose="020B0400000000000000" pitchFamily="34" charset="-128"/>
              </a:rPr>
              <a:t>个字节中提取校验和，最后返回一个包含序列号、校验和和数据的元组。</a:t>
            </a:r>
          </a:p>
          <a:p>
            <a:pPr algn="l"/>
            <a:r>
              <a:rPr lang="en-US" altLang="zh-CN" sz="3200" b="0" dirty="0">
                <a:solidFill>
                  <a:srgbClr val="000000"/>
                </a:solidFill>
                <a:effectLst/>
                <a:latin typeface="苹方-简" panose="020B0400000000000000" pitchFamily="34" charset="-128"/>
                <a:ea typeface="苹方-简" panose="020B0400000000000000" pitchFamily="34" charset="-128"/>
              </a:rPr>
              <a:t>	</a:t>
            </a:r>
            <a:r>
              <a:rPr lang="zh-CN" altLang="en-US" sz="3200" b="0" dirty="0">
                <a:solidFill>
                  <a:srgbClr val="000000"/>
                </a:solidFill>
                <a:effectLst/>
                <a:latin typeface="苹方-简" panose="020B0400000000000000" pitchFamily="34" charset="-128"/>
                <a:ea typeface="苹方-简" panose="020B0400000000000000" pitchFamily="34" charset="-128"/>
              </a:rPr>
              <a:t>函数 </a:t>
            </a:r>
            <a:r>
              <a:rPr lang="en-US" altLang="zh-CN" sz="3200" b="0" dirty="0" err="1">
                <a:solidFill>
                  <a:srgbClr val="000000"/>
                </a:solidFill>
                <a:effectLst/>
                <a:latin typeface="苹方-简" panose="020B0400000000000000" pitchFamily="34" charset="-128"/>
                <a:ea typeface="苹方-简" panose="020B0400000000000000" pitchFamily="34" charset="-128"/>
              </a:rPr>
              <a:t>pack_ack</a:t>
            </a:r>
            <a:r>
              <a:rPr lang="en-US" altLang="zh-CN" sz="3200" b="0" dirty="0">
                <a:solidFill>
                  <a:srgbClr val="000000"/>
                </a:solidFill>
                <a:effectLst/>
                <a:latin typeface="苹方-简" panose="020B0400000000000000" pitchFamily="34" charset="-128"/>
                <a:ea typeface="苹方-简" panose="020B0400000000000000" pitchFamily="34" charset="-128"/>
              </a:rPr>
              <a:t>(</a:t>
            </a:r>
            <a:r>
              <a:rPr lang="en-US" altLang="zh-CN" sz="3200" b="0" dirty="0" err="1">
                <a:solidFill>
                  <a:srgbClr val="000000"/>
                </a:solidFill>
                <a:effectLst/>
                <a:latin typeface="苹方-简" panose="020B0400000000000000" pitchFamily="34" charset="-128"/>
                <a:ea typeface="苹方-简" panose="020B0400000000000000" pitchFamily="34" charset="-128"/>
              </a:rPr>
              <a:t>ack_num</a:t>
            </a:r>
            <a:r>
              <a:rPr lang="en-US" altLang="zh-CN" sz="3200" b="0" dirty="0">
                <a:solidFill>
                  <a:srgbClr val="000000"/>
                </a:solidFill>
                <a:effectLst/>
                <a:latin typeface="苹方-简" panose="020B0400000000000000" pitchFamily="34" charset="-128"/>
                <a:ea typeface="苹方-简" panose="020B0400000000000000" pitchFamily="34" charset="-128"/>
              </a:rPr>
              <a:t>) </a:t>
            </a:r>
            <a:r>
              <a:rPr lang="zh-CN" altLang="en-US" sz="3200" b="0" dirty="0">
                <a:solidFill>
                  <a:srgbClr val="000000"/>
                </a:solidFill>
                <a:effectLst/>
                <a:latin typeface="苹方-简" panose="020B0400000000000000" pitchFamily="34" charset="-128"/>
                <a:ea typeface="苹方-简" panose="020B0400000000000000" pitchFamily="34" charset="-128"/>
              </a:rPr>
              <a:t>接受一个整数 </a:t>
            </a:r>
            <a:r>
              <a:rPr lang="en-US" altLang="zh-CN" sz="3200" b="0" dirty="0" err="1">
                <a:solidFill>
                  <a:srgbClr val="000000"/>
                </a:solidFill>
                <a:effectLst/>
                <a:latin typeface="苹方-简" panose="020B0400000000000000" pitchFamily="34" charset="-128"/>
                <a:ea typeface="苹方-简" panose="020B0400000000000000" pitchFamily="34" charset="-128"/>
              </a:rPr>
              <a:t>ack_num</a:t>
            </a:r>
            <a:r>
              <a:rPr lang="en-US" altLang="zh-CN" sz="3200" b="0" dirty="0">
                <a:solidFill>
                  <a:srgbClr val="000000"/>
                </a:solidFill>
                <a:effectLst/>
                <a:latin typeface="苹方-简" panose="020B0400000000000000" pitchFamily="34" charset="-128"/>
                <a:ea typeface="苹方-简" panose="020B0400000000000000" pitchFamily="34" charset="-128"/>
              </a:rPr>
              <a:t> </a:t>
            </a:r>
            <a:r>
              <a:rPr lang="zh-CN" altLang="en-US" sz="3200" b="0" dirty="0">
                <a:solidFill>
                  <a:srgbClr val="000000"/>
                </a:solidFill>
                <a:effectLst/>
                <a:latin typeface="苹方-简" panose="020B0400000000000000" pitchFamily="34" charset="-128"/>
                <a:ea typeface="苹方-简" panose="020B0400000000000000" pitchFamily="34" charset="-128"/>
              </a:rPr>
              <a:t>表示确认号，将确认号转换成字节串并返回。该函数同样会检查输入类型是否正确。</a:t>
            </a:r>
            <a:endParaRPr lang="en-US" altLang="zh-CN" sz="3200" b="0" dirty="0">
              <a:solidFill>
                <a:srgbClr val="000000"/>
              </a:solidFill>
              <a:effectLst/>
              <a:latin typeface="苹方-简" panose="020B0400000000000000" pitchFamily="34" charset="-128"/>
              <a:ea typeface="苹方-简" panose="020B0400000000000000" pitchFamily="34" charset="-128"/>
            </a:endParaRPr>
          </a:p>
        </p:txBody>
      </p:sp>
      <p:pic>
        <p:nvPicPr>
          <p:cNvPr id="2" name="已录下的声音">
            <a:hlinkClick r:id="" action="ppaction://media"/>
            <a:extLst>
              <a:ext uri="{FF2B5EF4-FFF2-40B4-BE49-F238E27FC236}">
                <a16:creationId xmlns:a16="http://schemas.microsoft.com/office/drawing/2014/main" id="{39DB8F27-96D1-4AE0-9073-7F9A4C2EB87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490322084"/>
      </p:ext>
    </p:extLst>
  </p:cSld>
  <p:clrMapOvr>
    <a:masterClrMapping/>
  </p:clrMapOvr>
  <p:transition spd="med" advTm="676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6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en-US" altLang="zh-CN" dirty="0">
                <a:latin typeface="苹方-简" panose="020B0400000000000000" pitchFamily="34" charset="-128"/>
                <a:ea typeface="苹方-简" panose="020B0400000000000000" pitchFamily="34" charset="-128"/>
              </a:rPr>
              <a:t>Sender</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144205"/>
            <a:ext cx="10633242" cy="9717436"/>
          </a:xfrm>
          <a:prstGeom prst="rect">
            <a:avLst/>
          </a:prstGeom>
        </p:spPr>
        <p:txBody>
          <a:bodyPr>
            <a:normAutofit fontScale="92500" lnSpcReduction="10000"/>
          </a:bodyPr>
          <a:lstStyle/>
          <a:p>
            <a:pPr algn="l"/>
            <a:r>
              <a:rPr lang="en-US" altLang="zh-CN" sz="1200" b="0" dirty="0">
                <a:solidFill>
                  <a:srgbClr val="000000"/>
                </a:solidFill>
                <a:effectLst/>
                <a:latin typeface="JetBrains Mono" panose="02000009000000000000" pitchFamily="49" charset="0"/>
              </a:rPr>
              <a:t>    </a:t>
            </a:r>
            <a:r>
              <a:rPr lang="en-US" altLang="zh-CN" sz="1200" b="0" dirty="0">
                <a:solidFill>
                  <a:srgbClr val="1F377F"/>
                </a:solidFill>
                <a:effectLst/>
                <a:latin typeface="JetBrains Mono" panose="02000009000000000000" pitchFamily="49" charset="0"/>
              </a:rPr>
              <a:t>packets</a:t>
            </a:r>
            <a:r>
              <a:rPr lang="en-US" altLang="zh-CN" sz="1200" b="0" dirty="0">
                <a:solidFill>
                  <a:srgbClr val="000000"/>
                </a:solidFill>
                <a:effectLst/>
                <a:latin typeface="JetBrains Mono" panose="02000009000000000000" pitchFamily="49" charset="0"/>
              </a:rPr>
              <a:t> = []</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seq_num</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0</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8F08C4"/>
                </a:solidFill>
                <a:effectLst/>
                <a:latin typeface="JetBrains Mono" panose="02000009000000000000" pitchFamily="49" charset="0"/>
              </a:rPr>
              <a:t>while</a:t>
            </a:r>
            <a:r>
              <a:rPr lang="en-US" altLang="zh-CN" sz="1200" b="0" dirty="0">
                <a:solidFill>
                  <a:srgbClr val="000000"/>
                </a:solidFill>
                <a:effectLst/>
                <a:latin typeface="JetBrains Mono" panose="02000009000000000000" pitchFamily="49" charset="0"/>
              </a:rPr>
              <a:t> </a:t>
            </a:r>
            <a:r>
              <a:rPr lang="en-US" altLang="zh-CN" sz="1200" b="0" dirty="0">
                <a:solidFill>
                  <a:srgbClr val="0000FF"/>
                </a:solidFill>
                <a:effectLst/>
                <a:latin typeface="JetBrains Mono" panose="02000009000000000000" pitchFamily="49" charset="0"/>
              </a:rPr>
              <a:t>True</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读取文件</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a:solidFill>
                  <a:srgbClr val="1F377F"/>
                </a:solidFill>
                <a:effectLst/>
                <a:latin typeface="JetBrains Mono" panose="02000009000000000000" pitchFamily="49" charset="0"/>
              </a:rPr>
              <a:t>data</a:t>
            </a:r>
            <a:r>
              <a:rPr lang="en-US" altLang="zh-CN" sz="1200" b="0" dirty="0">
                <a:solidFill>
                  <a:srgbClr val="000000"/>
                </a:solidFill>
                <a:effectLst/>
                <a:latin typeface="JetBrains Mono" panose="02000009000000000000" pitchFamily="49" charset="0"/>
              </a:rPr>
              <a:t> = </a:t>
            </a:r>
            <a:r>
              <a:rPr lang="en-US" altLang="zh-CN" sz="1200" b="0" dirty="0" err="1">
                <a:solidFill>
                  <a:srgbClr val="1F377F"/>
                </a:solidFill>
                <a:effectLst/>
                <a:latin typeface="JetBrains Mono" panose="02000009000000000000" pitchFamily="49" charset="0"/>
              </a:rPr>
              <a:t>file</a:t>
            </a:r>
            <a:r>
              <a:rPr lang="en-US" altLang="zh-CN" sz="1200" b="0" dirty="0" err="1">
                <a:solidFill>
                  <a:srgbClr val="000000"/>
                </a:solidFill>
                <a:effectLst/>
                <a:latin typeface="JetBrains Mono" panose="02000009000000000000" pitchFamily="49" charset="0"/>
              </a:rPr>
              <a:t>.read</a:t>
            </a:r>
            <a:r>
              <a:rPr lang="en-US" altLang="zh-CN" sz="1200" b="0" dirty="0">
                <a:solidFill>
                  <a:srgbClr val="000000"/>
                </a:solidFill>
                <a:effectLst/>
                <a:latin typeface="JetBrains Mono" panose="02000009000000000000" pitchFamily="49" charset="0"/>
              </a:rPr>
              <a:t>(</a:t>
            </a:r>
            <a:r>
              <a:rPr lang="en-US" altLang="zh-CN" sz="1200" b="0" dirty="0">
                <a:solidFill>
                  <a:srgbClr val="098658"/>
                </a:solidFill>
                <a:effectLst/>
                <a:latin typeface="JetBrains Mono" panose="02000009000000000000" pitchFamily="49" charset="0"/>
              </a:rPr>
              <a:t>512</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8F08C4"/>
                </a:solidFill>
                <a:effectLst/>
                <a:latin typeface="JetBrains Mono" panose="02000009000000000000" pitchFamily="49" charset="0"/>
              </a:rPr>
              <a:t>if</a:t>
            </a:r>
            <a:r>
              <a:rPr lang="en-US" altLang="zh-CN" sz="1200" b="0" dirty="0">
                <a:solidFill>
                  <a:srgbClr val="000000"/>
                </a:solidFill>
                <a:effectLst/>
                <a:latin typeface="JetBrains Mono" panose="02000009000000000000" pitchFamily="49" charset="0"/>
              </a:rPr>
              <a:t> </a:t>
            </a:r>
            <a:r>
              <a:rPr lang="en-US" altLang="zh-CN" sz="1200" b="0" dirty="0">
                <a:solidFill>
                  <a:srgbClr val="0000FF"/>
                </a:solidFill>
                <a:effectLst/>
                <a:latin typeface="JetBrains Mono" panose="02000009000000000000" pitchFamily="49" charset="0"/>
              </a:rPr>
              <a:t>not</a:t>
            </a:r>
            <a:r>
              <a:rPr lang="en-US" altLang="zh-CN" sz="1200" b="0" dirty="0">
                <a:solidFill>
                  <a:srgbClr val="000000"/>
                </a:solidFill>
                <a:effectLst/>
                <a:latin typeface="JetBrains Mono" panose="02000009000000000000" pitchFamily="49" charset="0"/>
              </a:rPr>
              <a:t> </a:t>
            </a:r>
            <a:r>
              <a:rPr lang="en-US" altLang="zh-CN" sz="1200" b="0" dirty="0">
                <a:solidFill>
                  <a:srgbClr val="1F377F"/>
                </a:solidFill>
                <a:effectLst/>
                <a:latin typeface="JetBrains Mono" panose="02000009000000000000" pitchFamily="49" charset="0"/>
              </a:rPr>
              <a:t>data</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8F08C4"/>
                </a:solidFill>
                <a:effectLst/>
                <a:latin typeface="JetBrains Mono" panose="02000009000000000000" pitchFamily="49" charset="0"/>
              </a:rPr>
              <a:t>break</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计算校验和</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crc_num</a:t>
            </a:r>
            <a:r>
              <a:rPr lang="en-US" altLang="zh-CN" sz="1200" b="0" dirty="0">
                <a:solidFill>
                  <a:srgbClr val="000000"/>
                </a:solidFill>
                <a:effectLst/>
                <a:latin typeface="JetBrains Mono" panose="02000009000000000000" pitchFamily="49" charset="0"/>
              </a:rPr>
              <a:t> = </a:t>
            </a:r>
            <a:r>
              <a:rPr lang="en-US" altLang="zh-CN" sz="1200" b="0" dirty="0" err="1">
                <a:solidFill>
                  <a:srgbClr val="000000"/>
                </a:solidFill>
                <a:effectLst/>
                <a:latin typeface="JetBrains Mono" panose="02000009000000000000" pitchFamily="49" charset="0"/>
              </a:rPr>
              <a:t>crc.calculate_crc</a:t>
            </a:r>
            <a:r>
              <a:rPr lang="en-US" altLang="zh-CN" sz="1200" b="0" dirty="0">
                <a:solidFill>
                  <a:srgbClr val="000000"/>
                </a:solidFill>
                <a:effectLst/>
                <a:latin typeface="JetBrains Mono" panose="02000009000000000000" pitchFamily="49" charset="0"/>
              </a:rPr>
              <a:t>(</a:t>
            </a:r>
            <a:r>
              <a:rPr lang="en-US" altLang="zh-CN" sz="1200" b="0" dirty="0">
                <a:solidFill>
                  <a:srgbClr val="1F377F"/>
                </a:solidFill>
                <a:effectLst/>
                <a:latin typeface="JetBrains Mono" panose="02000009000000000000" pitchFamily="49" charset="0"/>
              </a:rPr>
              <a:t>data</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打包</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pdu</a:t>
            </a:r>
            <a:r>
              <a:rPr lang="en-US" altLang="zh-CN" sz="1200" b="0" dirty="0">
                <a:solidFill>
                  <a:srgbClr val="000000"/>
                </a:solidFill>
                <a:effectLst/>
                <a:latin typeface="JetBrains Mono" panose="02000009000000000000" pitchFamily="49" charset="0"/>
              </a:rPr>
              <a:t> = </a:t>
            </a:r>
            <a:r>
              <a:rPr lang="en-US" altLang="zh-CN" sz="1200" b="0" dirty="0" err="1">
                <a:solidFill>
                  <a:srgbClr val="000000"/>
                </a:solidFill>
                <a:effectLst/>
                <a:latin typeface="JetBrains Mono" panose="02000009000000000000" pitchFamily="49" charset="0"/>
              </a:rPr>
              <a:t>packet.packing</a:t>
            </a:r>
            <a:r>
              <a:rPr lang="en-US" altLang="zh-CN" sz="1200" b="0" dirty="0">
                <a:solidFill>
                  <a:srgbClr val="000000"/>
                </a:solidFill>
                <a:effectLst/>
                <a:latin typeface="JetBrains Mono" panose="02000009000000000000" pitchFamily="49" charset="0"/>
              </a:rPr>
              <a:t>(</a:t>
            </a:r>
            <a:r>
              <a:rPr lang="en-US" altLang="zh-CN" sz="1200" b="0" dirty="0" err="1">
                <a:solidFill>
                  <a:srgbClr val="1F377F"/>
                </a:solidFill>
                <a:effectLst/>
                <a:latin typeface="JetBrains Mono" panose="02000009000000000000" pitchFamily="49" charset="0"/>
              </a:rPr>
              <a:t>seq_num</a:t>
            </a:r>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crc_num</a:t>
            </a:r>
            <a:r>
              <a:rPr lang="en-US" altLang="zh-CN" sz="1200" b="0" dirty="0">
                <a:solidFill>
                  <a:srgbClr val="000000"/>
                </a:solidFill>
                <a:effectLst/>
                <a:latin typeface="JetBrains Mono" panose="02000009000000000000" pitchFamily="49" charset="0"/>
              </a:rPr>
              <a:t>, </a:t>
            </a:r>
            <a:r>
              <a:rPr lang="en-US" altLang="zh-CN" sz="1200" b="0" dirty="0">
                <a:solidFill>
                  <a:srgbClr val="1F377F"/>
                </a:solidFill>
                <a:effectLst/>
                <a:latin typeface="JetBrains Mono" panose="02000009000000000000" pitchFamily="49" charset="0"/>
              </a:rPr>
              <a:t>data</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加入到包列表</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packets</a:t>
            </a:r>
            <a:r>
              <a:rPr lang="en-US" altLang="zh-CN" sz="1200" b="0" dirty="0" err="1">
                <a:solidFill>
                  <a:srgbClr val="000000"/>
                </a:solidFill>
                <a:effectLst/>
                <a:latin typeface="JetBrains Mono" panose="02000009000000000000" pitchFamily="49" charset="0"/>
              </a:rPr>
              <a:t>.</a:t>
            </a:r>
            <a:r>
              <a:rPr lang="en-US" altLang="zh-CN" sz="1200" b="0" dirty="0" err="1">
                <a:solidFill>
                  <a:srgbClr val="74531F"/>
                </a:solidFill>
                <a:effectLst/>
                <a:latin typeface="JetBrains Mono" panose="02000009000000000000" pitchFamily="49" charset="0"/>
              </a:rPr>
              <a:t>append</a:t>
            </a:r>
            <a:r>
              <a:rPr lang="en-US" altLang="zh-CN" sz="1200" b="0" dirty="0">
                <a:solidFill>
                  <a:srgbClr val="000000"/>
                </a:solidFill>
                <a:effectLst/>
                <a:latin typeface="JetBrains Mono" panose="02000009000000000000" pitchFamily="49" charset="0"/>
              </a:rPr>
              <a:t>(</a:t>
            </a:r>
            <a:r>
              <a:rPr lang="en-US" altLang="zh-CN" sz="1200" b="0" dirty="0" err="1">
                <a:solidFill>
                  <a:srgbClr val="1F377F"/>
                </a:solidFill>
                <a:effectLst/>
                <a:latin typeface="JetBrains Mono" panose="02000009000000000000" pitchFamily="49" charset="0"/>
              </a:rPr>
              <a:t>pdu</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seq_num</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1</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num_packets</a:t>
            </a:r>
            <a:r>
              <a:rPr lang="en-US" altLang="zh-CN" sz="1200" b="0" dirty="0">
                <a:solidFill>
                  <a:srgbClr val="000000"/>
                </a:solidFill>
                <a:effectLst/>
                <a:latin typeface="JetBrains Mono" panose="02000009000000000000" pitchFamily="49" charset="0"/>
              </a:rPr>
              <a:t> = </a:t>
            </a:r>
            <a:r>
              <a:rPr lang="en-US" altLang="zh-CN" sz="1200" b="0" dirty="0" err="1">
                <a:solidFill>
                  <a:srgbClr val="74531F"/>
                </a:solidFill>
                <a:effectLst/>
                <a:latin typeface="JetBrains Mono" panose="02000009000000000000" pitchFamily="49" charset="0"/>
              </a:rPr>
              <a:t>len</a:t>
            </a:r>
            <a:r>
              <a:rPr lang="en-US" altLang="zh-CN" sz="1200" b="0" dirty="0">
                <a:solidFill>
                  <a:srgbClr val="000000"/>
                </a:solidFill>
                <a:effectLst/>
                <a:latin typeface="JetBrains Mono" panose="02000009000000000000" pitchFamily="49" charset="0"/>
              </a:rPr>
              <a:t>(</a:t>
            </a:r>
            <a:r>
              <a:rPr lang="en-US" altLang="zh-CN" sz="1200" b="0" dirty="0">
                <a:solidFill>
                  <a:srgbClr val="1F377F"/>
                </a:solidFill>
                <a:effectLst/>
                <a:latin typeface="JetBrains Mono" panose="02000009000000000000" pitchFamily="49" charset="0"/>
              </a:rPr>
              <a:t>packets</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log_file.write</a:t>
            </a:r>
            <a:r>
              <a:rPr lang="en-US" altLang="zh-CN" sz="1200" b="0" dirty="0">
                <a:solidFill>
                  <a:srgbClr val="000000"/>
                </a:solidFill>
                <a:effectLst/>
                <a:latin typeface="JetBrains Mono" panose="02000009000000000000" pitchFamily="49" charset="0"/>
              </a:rPr>
              <a:t>(</a:t>
            </a:r>
            <a:r>
              <a:rPr lang="en-US" altLang="zh-CN" sz="1200" b="0" dirty="0" err="1">
                <a:solidFill>
                  <a:srgbClr val="0000FF"/>
                </a:solidFill>
                <a:effectLst/>
                <a:latin typeface="JetBrains Mono" panose="02000009000000000000" pitchFamily="49" charset="0"/>
              </a:rPr>
              <a:t>f</a:t>
            </a:r>
            <a:r>
              <a:rPr lang="en-US" altLang="zh-CN" sz="1200" b="0" dirty="0" err="1">
                <a:solidFill>
                  <a:srgbClr val="A31515"/>
                </a:solidFill>
                <a:effectLst/>
                <a:latin typeface="JetBrains Mono" panose="02000009000000000000" pitchFamily="49" charset="0"/>
              </a:rPr>
              <a:t>"total</a:t>
            </a:r>
            <a:r>
              <a:rPr lang="en-US" altLang="zh-CN" sz="1200" b="0" dirty="0">
                <a:solidFill>
                  <a:srgbClr val="A31515"/>
                </a:solidFill>
                <a:effectLst/>
                <a:latin typeface="JetBrains Mono" panose="02000009000000000000" pitchFamily="49" charset="0"/>
              </a:rPr>
              <a:t> </a:t>
            </a:r>
            <a:r>
              <a:rPr lang="en-US" altLang="zh-CN" sz="1200" b="0" dirty="0">
                <a:solidFill>
                  <a:srgbClr val="0000FF"/>
                </a:solidFill>
                <a:effectLst/>
                <a:latin typeface="JetBrains Mono" panose="02000009000000000000" pitchFamily="49" charset="0"/>
              </a:rPr>
              <a:t>{</a:t>
            </a:r>
            <a:r>
              <a:rPr lang="en-US" altLang="zh-CN" sz="1200" b="0" dirty="0" err="1">
                <a:solidFill>
                  <a:srgbClr val="1F377F"/>
                </a:solidFill>
                <a:effectLst/>
                <a:latin typeface="JetBrains Mono" panose="02000009000000000000" pitchFamily="49" charset="0"/>
              </a:rPr>
              <a:t>num_packets</a:t>
            </a:r>
            <a:r>
              <a:rPr lang="en-US" altLang="zh-CN" sz="1200" b="0" dirty="0">
                <a:solidFill>
                  <a:srgbClr val="0000FF"/>
                </a:solidFill>
                <a:effectLst/>
                <a:latin typeface="JetBrains Mono" panose="02000009000000000000" pitchFamily="49" charset="0"/>
              </a:rPr>
              <a:t>}</a:t>
            </a:r>
            <a:r>
              <a:rPr lang="en-US" altLang="zh-CN" sz="1200" b="0" dirty="0">
                <a:solidFill>
                  <a:srgbClr val="A31515"/>
                </a:solidFill>
                <a:effectLst/>
                <a:latin typeface="JetBrains Mono" panose="02000009000000000000" pitchFamily="49" charset="0"/>
              </a:rPr>
              <a:t> packets(512bytes)</a:t>
            </a:r>
            <a:r>
              <a:rPr lang="en-US" altLang="zh-CN" sz="1200" b="0" dirty="0">
                <a:solidFill>
                  <a:srgbClr val="B776FB"/>
                </a:solidFill>
                <a:effectLst/>
                <a:latin typeface="JetBrains Mono" panose="02000009000000000000" pitchFamily="49" charset="0"/>
              </a:rPr>
              <a:t>\n</a:t>
            </a:r>
            <a:r>
              <a:rPr lang="en-US" altLang="zh-CN" sz="1200" b="0" dirty="0">
                <a:solidFill>
                  <a:srgbClr val="A31515"/>
                </a:solidFill>
                <a:effectLst/>
                <a:latin typeface="JetBrains Mono" panose="02000009000000000000" pitchFamily="49" charset="0"/>
              </a:rPr>
              <a:t>"</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window_size</a:t>
            </a:r>
            <a:r>
              <a:rPr lang="en-US" altLang="zh-CN" sz="1200" b="0" dirty="0">
                <a:solidFill>
                  <a:srgbClr val="000000"/>
                </a:solidFill>
                <a:effectLst/>
                <a:latin typeface="JetBrains Mono" panose="02000009000000000000" pitchFamily="49" charset="0"/>
              </a:rPr>
              <a:t> = </a:t>
            </a:r>
            <a:r>
              <a:rPr lang="en-US" altLang="zh-CN" sz="1200" b="0" dirty="0" err="1">
                <a:solidFill>
                  <a:srgbClr val="000000"/>
                </a:solidFill>
                <a:effectLst/>
                <a:latin typeface="JetBrains Mono" panose="02000009000000000000" pitchFamily="49" charset="0"/>
              </a:rPr>
              <a:t>config.getint</a:t>
            </a:r>
            <a:r>
              <a:rPr lang="en-US" altLang="zh-CN" sz="1200" b="0" dirty="0">
                <a:solidFill>
                  <a:srgbClr val="000000"/>
                </a:solidFill>
                <a:effectLst/>
                <a:latin typeface="JetBrains Mono" panose="02000009000000000000" pitchFamily="49" charset="0"/>
              </a:rPr>
              <a:t>(</a:t>
            </a:r>
            <a:r>
              <a:rPr lang="en-US" altLang="zh-CN" sz="1200" b="0" dirty="0">
                <a:solidFill>
                  <a:srgbClr val="E21F1F"/>
                </a:solidFill>
                <a:effectLst/>
                <a:latin typeface="JetBrains Mono" panose="02000009000000000000" pitchFamily="49" charset="0"/>
              </a:rPr>
              <a:t>'</a:t>
            </a:r>
            <a:r>
              <a:rPr lang="en-US" altLang="zh-CN" sz="1200" b="0" dirty="0">
                <a:solidFill>
                  <a:srgbClr val="A31515"/>
                </a:solidFill>
                <a:effectLst/>
                <a:latin typeface="JetBrains Mono" panose="02000009000000000000" pitchFamily="49" charset="0"/>
              </a:rPr>
              <a:t>protocol</a:t>
            </a:r>
            <a:r>
              <a:rPr lang="en-US" altLang="zh-CN" sz="1200" b="0" dirty="0">
                <a:solidFill>
                  <a:srgbClr val="E21F1F"/>
                </a:solidFill>
                <a:effectLst/>
                <a:latin typeface="JetBrains Mono" panose="02000009000000000000" pitchFamily="49" charset="0"/>
              </a:rPr>
              <a:t>'</a:t>
            </a:r>
            <a:r>
              <a:rPr lang="en-US" altLang="zh-CN" sz="1200" b="0" dirty="0">
                <a:solidFill>
                  <a:srgbClr val="000000"/>
                </a:solidFill>
                <a:effectLst/>
                <a:latin typeface="JetBrains Mono" panose="02000009000000000000" pitchFamily="49" charset="0"/>
              </a:rPr>
              <a:t>, </a:t>
            </a:r>
            <a:r>
              <a:rPr lang="en-US" altLang="zh-CN" sz="1200" b="0" dirty="0">
                <a:solidFill>
                  <a:srgbClr val="E21F1F"/>
                </a:solidFill>
                <a:effectLst/>
                <a:latin typeface="JetBrains Mono" panose="02000009000000000000" pitchFamily="49" charset="0"/>
              </a:rPr>
              <a:t>'</a:t>
            </a:r>
            <a:r>
              <a:rPr lang="en-US" altLang="zh-CN" sz="1200" b="0" dirty="0" err="1">
                <a:solidFill>
                  <a:srgbClr val="A31515"/>
                </a:solidFill>
                <a:effectLst/>
                <a:latin typeface="JetBrains Mono" panose="02000009000000000000" pitchFamily="49" charset="0"/>
              </a:rPr>
              <a:t>window_size</a:t>
            </a:r>
            <a:r>
              <a:rPr lang="en-US" altLang="zh-CN" sz="1200" b="0" dirty="0">
                <a:solidFill>
                  <a:srgbClr val="E21F1F"/>
                </a:solidFill>
                <a:effectLst/>
                <a:latin typeface="JetBrains Mono" panose="02000009000000000000" pitchFamily="49" charset="0"/>
              </a:rPr>
              <a:t>'</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next_frame_to_send</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0</a:t>
            </a:r>
            <a:endParaRPr lang="en-US" altLang="zh-CN" sz="1200" b="0" dirty="0">
              <a:solidFill>
                <a:srgbClr val="000000"/>
              </a:solidFill>
              <a:effectLst/>
              <a:latin typeface="JetBrains Mono" panose="02000009000000000000" pitchFamily="49" charset="0"/>
            </a:endParaRPr>
          </a:p>
          <a:p>
            <a:pPr algn="l"/>
            <a:br>
              <a:rPr lang="en-US" altLang="zh-CN" sz="1200" b="0" dirty="0">
                <a:solidFill>
                  <a:srgbClr val="000000"/>
                </a:solidFill>
                <a:effectLst/>
                <a:latin typeface="JetBrains Mono" panose="02000009000000000000" pitchFamily="49" charset="0"/>
              </a:rPr>
            </a:br>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接收函数</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a:solidFill>
                  <a:srgbClr val="1F377F"/>
                </a:solidFill>
                <a:effectLst/>
                <a:latin typeface="JetBrains Mono" panose="02000009000000000000" pitchFamily="49" charset="0"/>
              </a:rPr>
              <a:t>thread</a:t>
            </a:r>
            <a:r>
              <a:rPr lang="en-US" altLang="zh-CN" sz="1200" b="0" dirty="0">
                <a:solidFill>
                  <a:srgbClr val="000000"/>
                </a:solidFill>
                <a:effectLst/>
                <a:latin typeface="JetBrains Mono" panose="02000009000000000000" pitchFamily="49" charset="0"/>
              </a:rPr>
              <a:t> = </a:t>
            </a:r>
            <a:r>
              <a:rPr lang="en-US" altLang="zh-CN" sz="1200" b="0" dirty="0" err="1">
                <a:solidFill>
                  <a:srgbClr val="000000"/>
                </a:solidFill>
                <a:effectLst/>
                <a:latin typeface="JetBrains Mono" panose="02000009000000000000" pitchFamily="49" charset="0"/>
              </a:rPr>
              <a:t>threading.Thread</a:t>
            </a:r>
            <a:r>
              <a:rPr lang="en-US" altLang="zh-CN" sz="1200" b="0" dirty="0">
                <a:solidFill>
                  <a:srgbClr val="000000"/>
                </a:solidFill>
                <a:effectLst/>
                <a:latin typeface="JetBrains Mono" panose="02000009000000000000" pitchFamily="49" charset="0"/>
              </a:rPr>
              <a:t>(</a:t>
            </a:r>
            <a:r>
              <a:rPr lang="en-US" altLang="zh-CN" sz="1200" b="0" dirty="0">
                <a:solidFill>
                  <a:srgbClr val="808080"/>
                </a:solidFill>
                <a:effectLst/>
                <a:latin typeface="JetBrains Mono" panose="02000009000000000000" pitchFamily="49" charset="0"/>
              </a:rPr>
              <a:t>target</a:t>
            </a:r>
            <a:r>
              <a:rPr lang="en-US" altLang="zh-CN" sz="1200" b="0" dirty="0">
                <a:solidFill>
                  <a:srgbClr val="000000"/>
                </a:solidFill>
                <a:effectLst/>
                <a:latin typeface="JetBrains Mono" panose="02000009000000000000" pitchFamily="49" charset="0"/>
              </a:rPr>
              <a:t>=receive, </a:t>
            </a:r>
            <a:r>
              <a:rPr lang="en-US" altLang="zh-CN" sz="1200" b="0" dirty="0" err="1">
                <a:solidFill>
                  <a:srgbClr val="808080"/>
                </a:solidFill>
                <a:effectLst/>
                <a:latin typeface="JetBrains Mono" panose="02000009000000000000" pitchFamily="49" charset="0"/>
              </a:rPr>
              <a:t>args</a:t>
            </a:r>
            <a:r>
              <a:rPr lang="en-US" altLang="zh-CN" sz="1200" b="0" dirty="0">
                <a:solidFill>
                  <a:srgbClr val="000000"/>
                </a:solidFill>
                <a:effectLst/>
                <a:latin typeface="JetBrains Mono" panose="02000009000000000000" pitchFamily="49" charset="0"/>
              </a:rPr>
              <a:t>=(sock,))</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thread</a:t>
            </a:r>
            <a:r>
              <a:rPr lang="en-US" altLang="zh-CN" sz="1200" b="0" dirty="0" err="1">
                <a:solidFill>
                  <a:srgbClr val="000000"/>
                </a:solidFill>
                <a:effectLst/>
                <a:latin typeface="JetBrains Mono" panose="02000009000000000000" pitchFamily="49" charset="0"/>
              </a:rPr>
              <a:t>.start</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overtime_flag</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0</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1F377F"/>
                </a:solidFill>
                <a:effectLst/>
                <a:latin typeface="JetBrains Mono" panose="02000009000000000000" pitchFamily="49" charset="0"/>
              </a:rPr>
              <a:t>scale</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50</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1F377F"/>
                </a:solidFill>
                <a:effectLst/>
                <a:latin typeface="JetBrains Mono" panose="02000009000000000000" pitchFamily="49" charset="0"/>
              </a:rPr>
              <a:t>start</a:t>
            </a:r>
            <a:r>
              <a:rPr lang="en-US" altLang="zh-CN" sz="1200" b="0" dirty="0">
                <a:solidFill>
                  <a:srgbClr val="000000"/>
                </a:solidFill>
                <a:effectLst/>
                <a:latin typeface="JetBrains Mono" panose="02000009000000000000" pitchFamily="49" charset="0"/>
              </a:rPr>
              <a:t> = </a:t>
            </a:r>
            <a:r>
              <a:rPr lang="en-US" altLang="zh-CN" sz="1200" b="0" dirty="0" err="1">
                <a:solidFill>
                  <a:srgbClr val="000000"/>
                </a:solidFill>
                <a:effectLst/>
                <a:latin typeface="JetBrains Mono" panose="02000009000000000000" pitchFamily="49" charset="0"/>
              </a:rPr>
              <a:t>time.perf_counter</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1F377F"/>
                </a:solidFill>
                <a:effectLst/>
                <a:latin typeface="JetBrains Mono" panose="02000009000000000000" pitchFamily="49" charset="0"/>
              </a:rPr>
              <a:t>pre</a:t>
            </a:r>
            <a:r>
              <a:rPr lang="en-US" altLang="zh-CN" sz="1200" b="0" dirty="0">
                <a:solidFill>
                  <a:srgbClr val="000000"/>
                </a:solidFill>
                <a:effectLst/>
                <a:latin typeface="JetBrains Mono" panose="02000009000000000000" pitchFamily="49" charset="0"/>
              </a:rPr>
              <a:t> = </a:t>
            </a:r>
            <a:r>
              <a:rPr lang="en-US" altLang="zh-CN" sz="1200" b="0" dirty="0">
                <a:solidFill>
                  <a:srgbClr val="1F377F"/>
                </a:solidFill>
                <a:effectLst/>
                <a:latin typeface="JetBrains Mono" panose="02000009000000000000" pitchFamily="49" charset="0"/>
              </a:rPr>
              <a:t>start</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发送窗口</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a:solidFill>
                  <a:srgbClr val="8F08C4"/>
                </a:solidFill>
                <a:effectLst/>
                <a:latin typeface="JetBrains Mono" panose="02000009000000000000" pitchFamily="49" charset="0"/>
              </a:rPr>
              <a:t>while</a:t>
            </a:r>
            <a:r>
              <a:rPr lang="en-US" altLang="zh-CN"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ack_expected</a:t>
            </a:r>
            <a:r>
              <a:rPr lang="en-US" altLang="zh-CN" sz="1200" b="0" dirty="0">
                <a:solidFill>
                  <a:srgbClr val="000000"/>
                </a:solidFill>
                <a:effectLst/>
                <a:latin typeface="JetBrains Mono" panose="02000009000000000000" pitchFamily="49" charset="0"/>
              </a:rPr>
              <a:t> &lt; </a:t>
            </a:r>
            <a:r>
              <a:rPr lang="en-US" altLang="zh-CN" sz="1200" b="0" dirty="0" err="1">
                <a:solidFill>
                  <a:srgbClr val="74531F"/>
                </a:solidFill>
                <a:effectLst/>
                <a:latin typeface="JetBrains Mono" panose="02000009000000000000" pitchFamily="49" charset="0"/>
              </a:rPr>
              <a:t>len</a:t>
            </a:r>
            <a:r>
              <a:rPr lang="en-US" altLang="zh-CN" sz="1200" b="0" dirty="0">
                <a:solidFill>
                  <a:srgbClr val="000000"/>
                </a:solidFill>
                <a:effectLst/>
                <a:latin typeface="JetBrains Mono" panose="02000009000000000000" pitchFamily="49" charset="0"/>
              </a:rPr>
              <a:t>(</a:t>
            </a:r>
            <a:r>
              <a:rPr lang="en-US" altLang="zh-CN" sz="1200" b="0" dirty="0">
                <a:solidFill>
                  <a:srgbClr val="1F377F"/>
                </a:solidFill>
                <a:effectLst/>
                <a:latin typeface="JetBrains Mono" panose="02000009000000000000" pitchFamily="49" charset="0"/>
              </a:rPr>
              <a:t>packets</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互斥锁</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mutex.acquire</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发送窗口</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a:solidFill>
                  <a:srgbClr val="8F08C4"/>
                </a:solidFill>
                <a:effectLst/>
                <a:latin typeface="JetBrains Mono" panose="02000009000000000000" pitchFamily="49" charset="0"/>
              </a:rPr>
              <a:t>while</a:t>
            </a:r>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next_frame_to_send</a:t>
            </a:r>
            <a:r>
              <a:rPr lang="en-US" altLang="zh-CN" sz="1200" b="0" dirty="0">
                <a:solidFill>
                  <a:srgbClr val="000000"/>
                </a:solidFill>
                <a:effectLst/>
                <a:latin typeface="JetBrains Mono" panose="02000009000000000000" pitchFamily="49" charset="0"/>
              </a:rPr>
              <a:t> &lt; </a:t>
            </a:r>
            <a:r>
              <a:rPr lang="en-US" altLang="zh-CN" sz="1200" b="0" dirty="0" err="1">
                <a:solidFill>
                  <a:srgbClr val="000000"/>
                </a:solidFill>
                <a:effectLst/>
                <a:latin typeface="JetBrains Mono" panose="02000009000000000000" pitchFamily="49" charset="0"/>
              </a:rPr>
              <a:t>ack_expected</a:t>
            </a:r>
            <a:r>
              <a:rPr lang="en-US" altLang="zh-CN" sz="1200" b="0" dirty="0">
                <a:solidFill>
                  <a:srgbClr val="000000"/>
                </a:solidFill>
                <a:effectLst/>
                <a:latin typeface="JetBrains Mono" panose="02000009000000000000" pitchFamily="49" charset="0"/>
              </a:rPr>
              <a:t> + </a:t>
            </a:r>
            <a:r>
              <a:rPr lang="en-US" altLang="zh-CN" sz="1200" b="0" dirty="0" err="1">
                <a:solidFill>
                  <a:srgbClr val="1F377F"/>
                </a:solidFill>
                <a:effectLst/>
                <a:latin typeface="JetBrains Mono" panose="02000009000000000000" pitchFamily="49" charset="0"/>
              </a:rPr>
              <a:t>window_size</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发送完毕</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a:solidFill>
                  <a:srgbClr val="8F08C4"/>
                </a:solidFill>
                <a:effectLst/>
                <a:latin typeface="JetBrains Mono" panose="02000009000000000000" pitchFamily="49" charset="0"/>
              </a:rPr>
              <a:t>if</a:t>
            </a:r>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next_frame_to_send</a:t>
            </a:r>
            <a:r>
              <a:rPr lang="en-US" altLang="zh-CN" sz="1200" b="0" dirty="0">
                <a:solidFill>
                  <a:srgbClr val="000000"/>
                </a:solidFill>
                <a:effectLst/>
                <a:latin typeface="JetBrains Mono" panose="02000009000000000000" pitchFamily="49" charset="0"/>
              </a:rPr>
              <a:t> &gt;= </a:t>
            </a:r>
            <a:r>
              <a:rPr lang="en-US" altLang="zh-CN" sz="1200" b="0" dirty="0" err="1">
                <a:solidFill>
                  <a:srgbClr val="74531F"/>
                </a:solidFill>
                <a:effectLst/>
                <a:latin typeface="JetBrains Mono" panose="02000009000000000000" pitchFamily="49" charset="0"/>
              </a:rPr>
              <a:t>len</a:t>
            </a:r>
            <a:r>
              <a:rPr lang="en-US" altLang="zh-CN" sz="1200" b="0" dirty="0">
                <a:solidFill>
                  <a:srgbClr val="000000"/>
                </a:solidFill>
                <a:effectLst/>
                <a:latin typeface="JetBrains Mono" panose="02000009000000000000" pitchFamily="49" charset="0"/>
              </a:rPr>
              <a:t>(</a:t>
            </a:r>
            <a:r>
              <a:rPr lang="en-US" altLang="zh-CN" sz="1200" b="0" dirty="0">
                <a:solidFill>
                  <a:srgbClr val="1F377F"/>
                </a:solidFill>
                <a:effectLst/>
                <a:latin typeface="JetBrains Mono" panose="02000009000000000000" pitchFamily="49" charset="0"/>
              </a:rPr>
              <a:t>packets</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8F08C4"/>
                </a:solidFill>
                <a:effectLst/>
                <a:latin typeface="JetBrains Mono" panose="02000009000000000000" pitchFamily="49" charset="0"/>
              </a:rPr>
              <a:t>break</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发送</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a:solidFill>
                  <a:srgbClr val="8F08C4"/>
                </a:solidFill>
                <a:effectLst/>
                <a:latin typeface="JetBrains Mono" panose="02000009000000000000" pitchFamily="49" charset="0"/>
              </a:rPr>
              <a:t>if</a:t>
            </a:r>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overtime_flag</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0</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log_file.write</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00FF"/>
                </a:solidFill>
                <a:effectLst/>
                <a:latin typeface="JetBrains Mono" panose="02000009000000000000" pitchFamily="49" charset="0"/>
              </a:rPr>
              <a:t>f</a:t>
            </a:r>
            <a:r>
              <a:rPr lang="en-US" altLang="zh-CN" sz="1200" b="0" dirty="0">
                <a:solidFill>
                  <a:srgbClr val="A31515"/>
                </a:solidFill>
                <a:effectLst/>
                <a:latin typeface="JetBrains Mono" panose="02000009000000000000" pitchFamily="49" charset="0"/>
              </a:rPr>
              <a:t>"</a:t>
            </a:r>
            <a:r>
              <a:rPr lang="en-US" altLang="zh-CN" sz="1200" b="0" dirty="0">
                <a:solidFill>
                  <a:srgbClr val="0000FF"/>
                </a:solidFill>
                <a:effectLst/>
                <a:latin typeface="JetBrains Mono" panose="02000009000000000000" pitchFamily="49" charset="0"/>
              </a:rPr>
              <a:t>{</a:t>
            </a:r>
            <a:r>
              <a:rPr lang="en-US" altLang="zh-CN" sz="1200" b="0" dirty="0" err="1">
                <a:solidFill>
                  <a:srgbClr val="000000"/>
                </a:solidFill>
                <a:effectLst/>
                <a:latin typeface="JetBrains Mono" panose="02000009000000000000" pitchFamily="49" charset="0"/>
              </a:rPr>
              <a:t>time.ctime</a:t>
            </a:r>
            <a:r>
              <a:rPr lang="en-US" altLang="zh-CN" sz="1200" b="0" dirty="0">
                <a:solidFill>
                  <a:srgbClr val="000000"/>
                </a:solidFill>
                <a:effectLst/>
                <a:latin typeface="JetBrains Mono" panose="02000009000000000000" pitchFamily="49" charset="0"/>
              </a:rPr>
              <a:t>()</a:t>
            </a:r>
            <a:r>
              <a:rPr lang="en-US" altLang="zh-CN" sz="1200" b="0" dirty="0">
                <a:solidFill>
                  <a:srgbClr val="0000FF"/>
                </a:solidFill>
                <a:effectLst/>
                <a:latin typeface="JetBrains Mono" panose="02000009000000000000" pitchFamily="49" charset="0"/>
              </a:rPr>
              <a:t>}</a:t>
            </a:r>
            <a:r>
              <a:rPr lang="en-US" altLang="zh-CN" sz="1200" b="0" dirty="0">
                <a:solidFill>
                  <a:srgbClr val="A31515"/>
                </a:solidFill>
                <a:effectLst/>
                <a:latin typeface="JetBrains Mono" panose="02000009000000000000" pitchFamily="49" charset="0"/>
              </a:rPr>
              <a:t>: Send PDU=</a:t>
            </a:r>
            <a:r>
              <a:rPr lang="en-US" altLang="zh-CN" sz="1200" b="0" dirty="0">
                <a:solidFill>
                  <a:srgbClr val="0000FF"/>
                </a:solidFill>
                <a:effectLst/>
                <a:latin typeface="JetBrains Mono" panose="02000009000000000000" pitchFamily="49" charset="0"/>
              </a:rPr>
              <a:t>{</a:t>
            </a:r>
            <a:r>
              <a:rPr lang="en-US" altLang="zh-CN" sz="1200" b="0" dirty="0" err="1">
                <a:solidFill>
                  <a:srgbClr val="1F377F"/>
                </a:solidFill>
                <a:effectLst/>
                <a:latin typeface="JetBrains Mono" panose="02000009000000000000" pitchFamily="49" charset="0"/>
              </a:rPr>
              <a:t>next_frame_to_send</a:t>
            </a:r>
            <a:r>
              <a:rPr lang="en-US" altLang="zh-CN" sz="1200" b="0" dirty="0">
                <a:solidFill>
                  <a:srgbClr val="0000FF"/>
                </a:solidFill>
                <a:effectLst/>
                <a:latin typeface="JetBrains Mono" panose="02000009000000000000" pitchFamily="49" charset="0"/>
              </a:rPr>
              <a:t>}</a:t>
            </a:r>
            <a:r>
              <a:rPr lang="en-US" altLang="zh-CN" sz="1200" b="0" dirty="0">
                <a:solidFill>
                  <a:srgbClr val="A31515"/>
                </a:solidFill>
                <a:effectLst/>
                <a:latin typeface="JetBrains Mono" panose="02000009000000000000" pitchFamily="49" charset="0"/>
              </a:rPr>
              <a:t>,STATUS=</a:t>
            </a:r>
            <a:r>
              <a:rPr lang="en-US" altLang="zh-CN" sz="1200" b="0" dirty="0" err="1">
                <a:solidFill>
                  <a:srgbClr val="A31515"/>
                </a:solidFill>
                <a:effectLst/>
                <a:latin typeface="JetBrains Mono" panose="02000009000000000000" pitchFamily="49" charset="0"/>
              </a:rPr>
              <a:t>New,ACKed</a:t>
            </a:r>
            <a:r>
              <a:rPr lang="en-US" altLang="zh-CN" sz="1200" b="0" dirty="0">
                <a:solidFill>
                  <a:srgbClr val="A31515"/>
                </a:solidFill>
                <a:effectLst/>
                <a:latin typeface="JetBrains Mono" panose="02000009000000000000" pitchFamily="49" charset="0"/>
              </a:rPr>
              <a:t>=</a:t>
            </a:r>
            <a:r>
              <a:rPr lang="en-US" altLang="zh-CN" sz="1200" b="0" dirty="0">
                <a:solidFill>
                  <a:srgbClr val="0000FF"/>
                </a:solidFill>
                <a:effectLst/>
                <a:latin typeface="JetBrains Mono" panose="02000009000000000000" pitchFamily="49" charset="0"/>
              </a:rPr>
              <a:t>{</a:t>
            </a:r>
            <a:r>
              <a:rPr lang="en-US" altLang="zh-CN" sz="1200" b="0" dirty="0" err="1">
                <a:solidFill>
                  <a:srgbClr val="000000"/>
                </a:solidFill>
                <a:effectLst/>
                <a:latin typeface="JetBrains Mono" panose="02000009000000000000" pitchFamily="49" charset="0"/>
              </a:rPr>
              <a:t>ack_expected</a:t>
            </a:r>
            <a:r>
              <a:rPr lang="en-US" altLang="zh-CN" sz="1200" b="0" dirty="0">
                <a:solidFill>
                  <a:srgbClr val="0000FF"/>
                </a:solidFill>
                <a:effectLst/>
                <a:latin typeface="JetBrains Mono" panose="02000009000000000000" pitchFamily="49" charset="0"/>
              </a:rPr>
              <a:t>}</a:t>
            </a:r>
            <a:r>
              <a:rPr lang="en-US" altLang="zh-CN" sz="1200" b="0" dirty="0">
                <a:solidFill>
                  <a:srgbClr val="A31515"/>
                </a:solidFill>
                <a:effectLst/>
                <a:latin typeface="JetBrains Mono" panose="02000009000000000000" pitchFamily="49" charset="0"/>
              </a:rPr>
              <a:t> to </a:t>
            </a:r>
            <a:r>
              <a:rPr lang="en-US" altLang="zh-CN" sz="1200" b="0" dirty="0">
                <a:solidFill>
                  <a:srgbClr val="0000FF"/>
                </a:solidFill>
                <a:effectLst/>
                <a:latin typeface="JetBrains Mono" panose="02000009000000000000" pitchFamily="49" charset="0"/>
              </a:rPr>
              <a:t>{</a:t>
            </a:r>
            <a:r>
              <a:rPr lang="en-US" altLang="zh-CN" sz="1200" b="0" dirty="0" err="1">
                <a:solidFill>
                  <a:srgbClr val="000000"/>
                </a:solidFill>
                <a:effectLst/>
                <a:latin typeface="JetBrains Mono" panose="02000009000000000000" pitchFamily="49" charset="0"/>
              </a:rPr>
              <a:t>receiver_addr</a:t>
            </a:r>
            <a:r>
              <a:rPr lang="en-US" altLang="zh-CN" sz="1200" b="0" dirty="0">
                <a:solidFill>
                  <a:srgbClr val="0000FF"/>
                </a:solidFill>
                <a:effectLst/>
                <a:latin typeface="JetBrains Mono" panose="02000009000000000000" pitchFamily="49" charset="0"/>
              </a:rPr>
              <a:t>}</a:t>
            </a:r>
            <a:r>
              <a:rPr lang="en-US" altLang="zh-CN" sz="1200" b="0" dirty="0">
                <a:solidFill>
                  <a:srgbClr val="B776FB"/>
                </a:solidFill>
                <a:effectLst/>
                <a:latin typeface="JetBrains Mono" panose="02000009000000000000" pitchFamily="49" charset="0"/>
              </a:rPr>
              <a:t>\n</a:t>
            </a:r>
            <a:r>
              <a:rPr lang="en-US" altLang="zh-CN" sz="1200" b="0" dirty="0">
                <a:solidFill>
                  <a:srgbClr val="A31515"/>
                </a:solidFill>
                <a:effectLst/>
                <a:latin typeface="JetBrains Mono" panose="02000009000000000000" pitchFamily="49" charset="0"/>
              </a:rPr>
              <a:t>"</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超时</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err="1">
                <a:solidFill>
                  <a:srgbClr val="8F08C4"/>
                </a:solidFill>
                <a:effectLst/>
                <a:latin typeface="JetBrains Mono" panose="02000009000000000000" pitchFamily="49" charset="0"/>
              </a:rPr>
              <a:t>elif</a:t>
            </a:r>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overtime_flag</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1</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log_file.write</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00FF"/>
                </a:solidFill>
                <a:effectLst/>
                <a:latin typeface="JetBrains Mono" panose="02000009000000000000" pitchFamily="49" charset="0"/>
              </a:rPr>
              <a:t>f</a:t>
            </a:r>
            <a:r>
              <a:rPr lang="en-US" altLang="zh-CN" sz="1200" b="0" dirty="0">
                <a:solidFill>
                  <a:srgbClr val="A31515"/>
                </a:solidFill>
                <a:effectLst/>
                <a:latin typeface="JetBrains Mono" panose="02000009000000000000" pitchFamily="49" charset="0"/>
              </a:rPr>
              <a:t>"</a:t>
            </a:r>
            <a:r>
              <a:rPr lang="en-US" altLang="zh-CN" sz="1200" b="0" dirty="0">
                <a:solidFill>
                  <a:srgbClr val="0000FF"/>
                </a:solidFill>
                <a:effectLst/>
                <a:latin typeface="JetBrains Mono" panose="02000009000000000000" pitchFamily="49" charset="0"/>
              </a:rPr>
              <a:t>{</a:t>
            </a:r>
            <a:r>
              <a:rPr lang="en-US" altLang="zh-CN" sz="1200" b="0" dirty="0" err="1">
                <a:solidFill>
                  <a:srgbClr val="000000"/>
                </a:solidFill>
                <a:effectLst/>
                <a:latin typeface="JetBrains Mono" panose="02000009000000000000" pitchFamily="49" charset="0"/>
              </a:rPr>
              <a:t>time.ctime</a:t>
            </a:r>
            <a:r>
              <a:rPr lang="en-US" altLang="zh-CN" sz="1200" b="0" dirty="0">
                <a:solidFill>
                  <a:srgbClr val="000000"/>
                </a:solidFill>
                <a:effectLst/>
                <a:latin typeface="JetBrains Mono" panose="02000009000000000000" pitchFamily="49" charset="0"/>
              </a:rPr>
              <a:t>()</a:t>
            </a:r>
            <a:r>
              <a:rPr lang="en-US" altLang="zh-CN" sz="1200" b="0" dirty="0">
                <a:solidFill>
                  <a:srgbClr val="0000FF"/>
                </a:solidFill>
                <a:effectLst/>
                <a:latin typeface="JetBrains Mono" panose="02000009000000000000" pitchFamily="49" charset="0"/>
              </a:rPr>
              <a:t>}</a:t>
            </a:r>
            <a:r>
              <a:rPr lang="en-US" altLang="zh-CN" sz="1200" b="0" dirty="0">
                <a:solidFill>
                  <a:srgbClr val="A31515"/>
                </a:solidFill>
                <a:effectLst/>
                <a:latin typeface="JetBrains Mono" panose="02000009000000000000" pitchFamily="49" charset="0"/>
              </a:rPr>
              <a:t>: Send PDU=</a:t>
            </a:r>
            <a:r>
              <a:rPr lang="en-US" altLang="zh-CN" sz="1200" b="0" dirty="0">
                <a:solidFill>
                  <a:srgbClr val="0000FF"/>
                </a:solidFill>
                <a:effectLst/>
                <a:latin typeface="JetBrains Mono" panose="02000009000000000000" pitchFamily="49" charset="0"/>
              </a:rPr>
              <a:t>{</a:t>
            </a:r>
            <a:r>
              <a:rPr lang="en-US" altLang="zh-CN" sz="1200" b="0" dirty="0" err="1">
                <a:solidFill>
                  <a:srgbClr val="1F377F"/>
                </a:solidFill>
                <a:effectLst/>
                <a:latin typeface="JetBrains Mono" panose="02000009000000000000" pitchFamily="49" charset="0"/>
              </a:rPr>
              <a:t>next_frame_to_send</a:t>
            </a:r>
            <a:r>
              <a:rPr lang="en-US" altLang="zh-CN" sz="1200" b="0" dirty="0">
                <a:solidFill>
                  <a:srgbClr val="0000FF"/>
                </a:solidFill>
                <a:effectLst/>
                <a:latin typeface="JetBrains Mono" panose="02000009000000000000" pitchFamily="49" charset="0"/>
              </a:rPr>
              <a:t>}</a:t>
            </a:r>
            <a:r>
              <a:rPr lang="en-US" altLang="zh-CN" sz="1200" b="0" dirty="0">
                <a:solidFill>
                  <a:srgbClr val="A31515"/>
                </a:solidFill>
                <a:effectLst/>
                <a:latin typeface="JetBrains Mono" panose="02000009000000000000" pitchFamily="49" charset="0"/>
              </a:rPr>
              <a:t>,STATUS=</a:t>
            </a:r>
            <a:r>
              <a:rPr lang="en-US" altLang="zh-CN" sz="1200" b="0" dirty="0" err="1">
                <a:solidFill>
                  <a:srgbClr val="A31515"/>
                </a:solidFill>
                <a:effectLst/>
                <a:latin typeface="JetBrains Mono" panose="02000009000000000000" pitchFamily="49" charset="0"/>
              </a:rPr>
              <a:t>TO,ACKed</a:t>
            </a:r>
            <a:r>
              <a:rPr lang="en-US" altLang="zh-CN" sz="1200" b="0" dirty="0">
                <a:solidFill>
                  <a:srgbClr val="A31515"/>
                </a:solidFill>
                <a:effectLst/>
                <a:latin typeface="JetBrains Mono" panose="02000009000000000000" pitchFamily="49" charset="0"/>
              </a:rPr>
              <a:t>=</a:t>
            </a:r>
            <a:r>
              <a:rPr lang="en-US" altLang="zh-CN" sz="1200" b="0" dirty="0">
                <a:solidFill>
                  <a:srgbClr val="0000FF"/>
                </a:solidFill>
                <a:effectLst/>
                <a:latin typeface="JetBrains Mono" panose="02000009000000000000" pitchFamily="49" charset="0"/>
              </a:rPr>
              <a:t>{</a:t>
            </a:r>
            <a:r>
              <a:rPr lang="en-US" altLang="zh-CN" sz="1200" b="0" dirty="0" err="1">
                <a:solidFill>
                  <a:srgbClr val="000000"/>
                </a:solidFill>
                <a:effectLst/>
                <a:latin typeface="JetBrains Mono" panose="02000009000000000000" pitchFamily="49" charset="0"/>
              </a:rPr>
              <a:t>ack_expected</a:t>
            </a:r>
            <a:r>
              <a:rPr lang="en-US" altLang="zh-CN" sz="1200" b="0" dirty="0">
                <a:solidFill>
                  <a:srgbClr val="0000FF"/>
                </a:solidFill>
                <a:effectLst/>
                <a:latin typeface="JetBrains Mono" panose="02000009000000000000" pitchFamily="49" charset="0"/>
              </a:rPr>
              <a:t>}</a:t>
            </a:r>
            <a:r>
              <a:rPr lang="en-US" altLang="zh-CN" sz="1200" b="0" dirty="0">
                <a:solidFill>
                  <a:srgbClr val="A31515"/>
                </a:solidFill>
                <a:effectLst/>
                <a:latin typeface="JetBrains Mono" panose="02000009000000000000" pitchFamily="49" charset="0"/>
              </a:rPr>
              <a:t> to </a:t>
            </a:r>
            <a:r>
              <a:rPr lang="en-US" altLang="zh-CN" sz="1200" b="0" dirty="0">
                <a:solidFill>
                  <a:srgbClr val="0000FF"/>
                </a:solidFill>
                <a:effectLst/>
                <a:latin typeface="JetBrains Mono" panose="02000009000000000000" pitchFamily="49" charset="0"/>
              </a:rPr>
              <a:t>{</a:t>
            </a:r>
            <a:r>
              <a:rPr lang="en-US" altLang="zh-CN" sz="1200" b="0" dirty="0" err="1">
                <a:solidFill>
                  <a:srgbClr val="000000"/>
                </a:solidFill>
                <a:effectLst/>
                <a:latin typeface="JetBrains Mono" panose="02000009000000000000" pitchFamily="49" charset="0"/>
              </a:rPr>
              <a:t>receiver_addr</a:t>
            </a:r>
            <a:r>
              <a:rPr lang="en-US" altLang="zh-CN" sz="1200" b="0" dirty="0">
                <a:solidFill>
                  <a:srgbClr val="0000FF"/>
                </a:solidFill>
                <a:effectLst/>
                <a:latin typeface="JetBrains Mono" panose="02000009000000000000" pitchFamily="49" charset="0"/>
              </a:rPr>
              <a:t>}</a:t>
            </a:r>
            <a:r>
              <a:rPr lang="en-US" altLang="zh-CN" sz="1200" b="0" dirty="0">
                <a:solidFill>
                  <a:srgbClr val="B776FB"/>
                </a:solidFill>
                <a:effectLst/>
                <a:latin typeface="JetBrains Mono" panose="02000009000000000000" pitchFamily="49" charset="0"/>
              </a:rPr>
              <a:t>\n</a:t>
            </a:r>
            <a:r>
              <a:rPr lang="en-US" altLang="zh-CN" sz="1200" b="0" dirty="0">
                <a:solidFill>
                  <a:srgbClr val="A31515"/>
                </a:solidFill>
                <a:effectLst/>
                <a:latin typeface="JetBrains Mono" panose="02000009000000000000" pitchFamily="49" charset="0"/>
              </a:rPr>
              <a:t>"</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发送</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send_timer.satrt</a:t>
            </a:r>
            <a:r>
              <a:rPr lang="en-US" altLang="zh-CN" sz="1200" b="0" dirty="0">
                <a:solidFill>
                  <a:srgbClr val="000000"/>
                </a:solidFill>
                <a:effectLst/>
                <a:latin typeface="JetBrains Mono" panose="02000009000000000000" pitchFamily="49" charset="0"/>
              </a:rPr>
              <a:t>(</a:t>
            </a:r>
            <a:r>
              <a:rPr lang="en-US" altLang="zh-CN" sz="1200" b="0" dirty="0" err="1">
                <a:solidFill>
                  <a:srgbClr val="1F377F"/>
                </a:solidFill>
                <a:effectLst/>
                <a:latin typeface="JetBrains Mono" panose="02000009000000000000" pitchFamily="49" charset="0"/>
              </a:rPr>
              <a:t>next_frame_to_send</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UDTER.send</a:t>
            </a:r>
            <a:r>
              <a:rPr lang="en-US" altLang="zh-CN" sz="1200" b="0" dirty="0">
                <a:solidFill>
                  <a:srgbClr val="000000"/>
                </a:solidFill>
                <a:effectLst/>
                <a:latin typeface="JetBrains Mono" panose="02000009000000000000" pitchFamily="49" charset="0"/>
              </a:rPr>
              <a:t>(</a:t>
            </a:r>
            <a:r>
              <a:rPr lang="en-US" altLang="zh-CN" sz="1200" b="0" dirty="0">
                <a:solidFill>
                  <a:srgbClr val="1F377F"/>
                </a:solidFill>
                <a:effectLst/>
                <a:latin typeface="JetBrains Mono" panose="02000009000000000000" pitchFamily="49" charset="0"/>
              </a:rPr>
              <a:t>packets</a:t>
            </a:r>
            <a:r>
              <a:rPr lang="en-US" altLang="zh-CN" sz="1200" b="0" dirty="0">
                <a:solidFill>
                  <a:srgbClr val="000000"/>
                </a:solidFill>
                <a:effectLst/>
                <a:latin typeface="JetBrains Mono" panose="02000009000000000000" pitchFamily="49" charset="0"/>
              </a:rPr>
              <a:t>[</a:t>
            </a:r>
            <a:r>
              <a:rPr lang="en-US" altLang="zh-CN" sz="1200" b="0" dirty="0" err="1">
                <a:solidFill>
                  <a:srgbClr val="1F377F"/>
                </a:solidFill>
                <a:effectLst/>
                <a:latin typeface="JetBrains Mono" panose="02000009000000000000" pitchFamily="49" charset="0"/>
              </a:rPr>
              <a:t>next_frame_to_send</a:t>
            </a:r>
            <a:r>
              <a:rPr lang="en-US" altLang="zh-CN" sz="1200" b="0" dirty="0">
                <a:solidFill>
                  <a:srgbClr val="000000"/>
                </a:solidFill>
                <a:effectLst/>
                <a:latin typeface="JetBrains Mono" panose="02000009000000000000" pitchFamily="49" charset="0"/>
              </a:rPr>
              <a:t>], sock, </a:t>
            </a:r>
            <a:r>
              <a:rPr lang="en-US" altLang="zh-CN" sz="1200" b="0" dirty="0" err="1">
                <a:solidFill>
                  <a:srgbClr val="000000"/>
                </a:solidFill>
                <a:effectLst/>
                <a:latin typeface="JetBrains Mono" panose="02000009000000000000" pitchFamily="49" charset="0"/>
              </a:rPr>
              <a:t>receiver_addr</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next_frame_to_send</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1</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overtime_flag</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0</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超时</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a:solidFill>
                  <a:srgbClr val="8F08C4"/>
                </a:solidFill>
                <a:effectLst/>
                <a:latin typeface="JetBrains Mono" panose="02000009000000000000" pitchFamily="49" charset="0"/>
              </a:rPr>
              <a:t>if</a:t>
            </a:r>
            <a:r>
              <a:rPr lang="en-US" altLang="zh-CN"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send_timer.overtime</a:t>
            </a:r>
            <a:r>
              <a:rPr lang="en-US" altLang="zh-CN" sz="1200" b="0" dirty="0">
                <a:solidFill>
                  <a:srgbClr val="000000"/>
                </a:solidFill>
                <a:effectLst/>
                <a:latin typeface="JetBrains Mono" panose="02000009000000000000" pitchFamily="49" charset="0"/>
              </a:rPr>
              <a:t>(</a:t>
            </a:r>
            <a:r>
              <a:rPr lang="en-US" altLang="zh-CN" sz="1200" b="0" dirty="0" err="1">
                <a:solidFill>
                  <a:srgbClr val="000000"/>
                </a:solidFill>
                <a:effectLst/>
                <a:latin typeface="JetBrains Mono" panose="02000009000000000000" pitchFamily="49" charset="0"/>
              </a:rPr>
              <a:t>ack_expected</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overtime_flag</a:t>
            </a:r>
            <a:r>
              <a:rPr lang="en-US" altLang="zh-CN" sz="1200" b="0" dirty="0">
                <a:solidFill>
                  <a:srgbClr val="000000"/>
                </a:solidFill>
                <a:effectLst/>
                <a:latin typeface="JetBrains Mono" panose="02000009000000000000" pitchFamily="49" charset="0"/>
              </a:rPr>
              <a:t> = </a:t>
            </a:r>
            <a:r>
              <a:rPr lang="en-US" altLang="zh-CN" sz="1200" b="0" dirty="0">
                <a:solidFill>
                  <a:srgbClr val="098658"/>
                </a:solidFill>
                <a:effectLst/>
                <a:latin typeface="JetBrains Mono" panose="02000009000000000000" pitchFamily="49" charset="0"/>
              </a:rPr>
              <a:t>1</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next_frame_to_send</a:t>
            </a:r>
            <a:r>
              <a:rPr lang="en-US" altLang="zh-CN" sz="1200" b="0" dirty="0">
                <a:solidFill>
                  <a:srgbClr val="000000"/>
                </a:solidFill>
                <a:effectLst/>
                <a:latin typeface="JetBrains Mono" panose="02000009000000000000" pitchFamily="49" charset="0"/>
              </a:rPr>
              <a:t> = </a:t>
            </a:r>
            <a:r>
              <a:rPr lang="en-US" altLang="zh-CN" sz="1200" b="0" dirty="0" err="1">
                <a:solidFill>
                  <a:srgbClr val="000000"/>
                </a:solidFill>
                <a:effectLst/>
                <a:latin typeface="JetBrains Mono" panose="02000009000000000000" pitchFamily="49" charset="0"/>
              </a:rPr>
              <a:t>ack_expected</a:t>
            </a:r>
            <a:endParaRPr lang="en-US" altLang="zh-CN" sz="1200" b="0" dirty="0">
              <a:solidFill>
                <a:srgbClr val="000000"/>
              </a:solidFill>
              <a:effectLst/>
              <a:latin typeface="JetBrains Mono" panose="02000009000000000000" pitchFamily="49" charset="0"/>
            </a:endParaRP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mutex.release</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74531F"/>
                </a:solidFill>
                <a:effectLst/>
                <a:latin typeface="JetBrains Mono" panose="02000009000000000000" pitchFamily="49" charset="0"/>
              </a:rPr>
              <a:t>print</a:t>
            </a:r>
            <a:r>
              <a:rPr lang="en-US" altLang="zh-CN" sz="1200" b="0" dirty="0">
                <a:solidFill>
                  <a:srgbClr val="000000"/>
                </a:solidFill>
                <a:effectLst/>
                <a:latin typeface="JetBrains Mono" panose="02000009000000000000" pitchFamily="49" charset="0"/>
              </a:rPr>
              <a:t>(</a:t>
            </a:r>
            <a:r>
              <a:rPr lang="en-US" altLang="zh-CN" sz="1200" b="0" dirty="0">
                <a:solidFill>
                  <a:srgbClr val="E21F1F"/>
                </a:solidFill>
                <a:effectLst/>
                <a:latin typeface="JetBrains Mono" panose="02000009000000000000" pitchFamily="49" charset="0"/>
              </a:rPr>
              <a:t>"</a:t>
            </a:r>
            <a:r>
              <a:rPr lang="en-US" altLang="zh-CN" sz="1200" b="0" dirty="0">
                <a:solidFill>
                  <a:srgbClr val="B776FB"/>
                </a:solidFill>
                <a:effectLst/>
                <a:latin typeface="JetBrains Mono" panose="02000009000000000000" pitchFamily="49" charset="0"/>
              </a:rPr>
              <a:t>\</a:t>
            </a:r>
            <a:r>
              <a:rPr lang="en-US" altLang="zh-CN" sz="1200" b="0" dirty="0" err="1">
                <a:solidFill>
                  <a:srgbClr val="B776FB"/>
                </a:solidFill>
                <a:effectLst/>
                <a:latin typeface="JetBrains Mono" panose="02000009000000000000" pitchFamily="49" charset="0"/>
              </a:rPr>
              <a:t>n</a:t>
            </a:r>
            <a:r>
              <a:rPr lang="en-US" altLang="zh-CN" sz="1200" b="0" dirty="0" err="1">
                <a:solidFill>
                  <a:srgbClr val="A31515"/>
                </a:solidFill>
                <a:effectLst/>
                <a:latin typeface="JetBrains Mono" panose="02000009000000000000" pitchFamily="49" charset="0"/>
              </a:rPr>
              <a:t>Task</a:t>
            </a:r>
            <a:r>
              <a:rPr lang="en-US" altLang="zh-CN" sz="1200" b="0" dirty="0">
                <a:solidFill>
                  <a:srgbClr val="A31515"/>
                </a:solidFill>
                <a:effectLst/>
                <a:latin typeface="JetBrains Mono" panose="02000009000000000000" pitchFamily="49" charset="0"/>
              </a:rPr>
              <a:t> completed successfully!</a:t>
            </a:r>
            <a:r>
              <a:rPr lang="en-US" altLang="zh-CN" sz="1200" b="0" dirty="0">
                <a:solidFill>
                  <a:srgbClr val="E21F1F"/>
                </a:solidFill>
                <a:effectLst/>
                <a:latin typeface="JetBrains Mono" panose="02000009000000000000" pitchFamily="49" charset="0"/>
              </a:rPr>
              <a:t>"</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a:solidFill>
                  <a:srgbClr val="008000"/>
                </a:solidFill>
                <a:effectLst/>
                <a:latin typeface="JetBrains Mono" panose="02000009000000000000" pitchFamily="49" charset="0"/>
              </a:rPr>
              <a:t># </a:t>
            </a:r>
            <a:r>
              <a:rPr lang="zh-CN" altLang="en-US" sz="1200" b="0" dirty="0">
                <a:solidFill>
                  <a:srgbClr val="008000"/>
                </a:solidFill>
                <a:effectLst/>
                <a:latin typeface="JetBrains Mono" panose="02000009000000000000" pitchFamily="49" charset="0"/>
              </a:rPr>
              <a:t>发送空包</a:t>
            </a:r>
            <a:endParaRPr lang="zh-CN" altLang="en-US" sz="1200" b="0" dirty="0">
              <a:solidFill>
                <a:srgbClr val="000000"/>
              </a:solidFill>
              <a:effectLst/>
              <a:latin typeface="JetBrains Mono" panose="02000009000000000000" pitchFamily="49" charset="0"/>
            </a:endParaRPr>
          </a:p>
          <a:p>
            <a:pPr algn="l"/>
            <a:r>
              <a:rPr lang="zh-CN" altLang="en-US"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UDTER.send</a:t>
            </a:r>
            <a:r>
              <a:rPr lang="en-US" altLang="zh-CN" sz="1200" b="0" dirty="0">
                <a:solidFill>
                  <a:srgbClr val="000000"/>
                </a:solidFill>
                <a:effectLst/>
                <a:latin typeface="JetBrains Mono" panose="02000009000000000000" pitchFamily="49" charset="0"/>
              </a:rPr>
              <a:t>(</a:t>
            </a:r>
            <a:r>
              <a:rPr lang="en-US" altLang="zh-CN" sz="1200" b="0" dirty="0" err="1">
                <a:solidFill>
                  <a:srgbClr val="000000"/>
                </a:solidFill>
                <a:effectLst/>
                <a:latin typeface="JetBrains Mono" panose="02000009000000000000" pitchFamily="49" charset="0"/>
              </a:rPr>
              <a:t>packet.pack_empty</a:t>
            </a:r>
            <a:r>
              <a:rPr lang="en-US" altLang="zh-CN" sz="1200" b="0" dirty="0">
                <a:solidFill>
                  <a:srgbClr val="000000"/>
                </a:solidFill>
                <a:effectLst/>
                <a:latin typeface="JetBrains Mono" panose="02000009000000000000" pitchFamily="49" charset="0"/>
              </a:rPr>
              <a:t>(), sock, </a:t>
            </a:r>
            <a:r>
              <a:rPr lang="en-US" altLang="zh-CN" sz="1200" b="0" dirty="0" err="1">
                <a:solidFill>
                  <a:srgbClr val="000000"/>
                </a:solidFill>
                <a:effectLst/>
                <a:latin typeface="JetBrains Mono" panose="02000009000000000000" pitchFamily="49" charset="0"/>
              </a:rPr>
              <a:t>receiver_addr</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log_file.write</a:t>
            </a:r>
            <a:r>
              <a:rPr lang="en-US" altLang="zh-CN" sz="1200" b="0" dirty="0">
                <a:solidFill>
                  <a:srgbClr val="000000"/>
                </a:solidFill>
                <a:effectLst/>
                <a:latin typeface="JetBrains Mono" panose="02000009000000000000" pitchFamily="49" charset="0"/>
              </a:rPr>
              <a:t>(</a:t>
            </a:r>
            <a:r>
              <a:rPr lang="en-US" altLang="zh-CN" sz="1200" b="0" dirty="0">
                <a:solidFill>
                  <a:srgbClr val="E21F1F"/>
                </a:solidFill>
                <a:effectLst/>
                <a:latin typeface="JetBrains Mono" panose="02000009000000000000" pitchFamily="49" charset="0"/>
              </a:rPr>
              <a:t>"</a:t>
            </a:r>
            <a:r>
              <a:rPr lang="en-US" altLang="zh-CN" sz="1200" b="0" dirty="0">
                <a:solidFill>
                  <a:srgbClr val="A31515"/>
                </a:solidFill>
                <a:effectLst/>
                <a:latin typeface="JetBrains Mono" panose="02000009000000000000" pitchFamily="49" charset="0"/>
              </a:rPr>
              <a:t>File sent successfully.</a:t>
            </a:r>
            <a:r>
              <a:rPr lang="en-US" altLang="zh-CN" sz="1200" b="0" dirty="0">
                <a:solidFill>
                  <a:srgbClr val="B776FB"/>
                </a:solidFill>
                <a:effectLst/>
                <a:latin typeface="JetBrains Mono" panose="02000009000000000000" pitchFamily="49" charset="0"/>
              </a:rPr>
              <a:t>\n</a:t>
            </a:r>
            <a:r>
              <a:rPr lang="en-US" altLang="zh-CN" sz="1200" b="0" dirty="0">
                <a:solidFill>
                  <a:srgbClr val="E21F1F"/>
                </a:solidFill>
                <a:effectLst/>
                <a:latin typeface="JetBrains Mono" panose="02000009000000000000" pitchFamily="49" charset="0"/>
              </a:rPr>
              <a:t>"</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1F377F"/>
                </a:solidFill>
                <a:effectLst/>
                <a:latin typeface="JetBrains Mono" panose="02000009000000000000" pitchFamily="49" charset="0"/>
              </a:rPr>
              <a:t>file</a:t>
            </a:r>
            <a:r>
              <a:rPr lang="en-US" altLang="zh-CN" sz="1200" b="0" dirty="0" err="1">
                <a:solidFill>
                  <a:srgbClr val="000000"/>
                </a:solidFill>
                <a:effectLst/>
                <a:latin typeface="JetBrains Mono" panose="02000009000000000000" pitchFamily="49" charset="0"/>
              </a:rPr>
              <a:t>.close</a:t>
            </a:r>
            <a:r>
              <a:rPr lang="en-US" altLang="zh-CN" sz="1200" b="0" dirty="0">
                <a:solidFill>
                  <a:srgbClr val="000000"/>
                </a:solidFill>
                <a:effectLst/>
                <a:latin typeface="JetBrains Mono" panose="02000009000000000000" pitchFamily="49" charset="0"/>
              </a:rPr>
              <a:t>()</a:t>
            </a:r>
          </a:p>
          <a:p>
            <a:pPr algn="l"/>
            <a:r>
              <a:rPr lang="en-US" altLang="zh-CN" sz="1200" b="0" dirty="0">
                <a:solidFill>
                  <a:srgbClr val="000000"/>
                </a:solidFill>
                <a:effectLst/>
                <a:latin typeface="JetBrains Mono" panose="02000009000000000000" pitchFamily="49" charset="0"/>
              </a:rPr>
              <a:t>    </a:t>
            </a:r>
            <a:r>
              <a:rPr lang="en-US" altLang="zh-CN" sz="1200" b="0" dirty="0" err="1">
                <a:solidFill>
                  <a:srgbClr val="000000"/>
                </a:solidFill>
                <a:effectLst/>
                <a:latin typeface="JetBrains Mono" panose="02000009000000000000" pitchFamily="49" charset="0"/>
              </a:rPr>
              <a:t>log_file.close</a:t>
            </a:r>
            <a:r>
              <a:rPr lang="en-US" altLang="zh-CN" sz="1200" b="0" dirty="0">
                <a:solidFill>
                  <a:srgbClr val="000000"/>
                </a:solidFill>
                <a:effectLst/>
                <a:latin typeface="JetBrains Mono" panose="02000009000000000000" pitchFamily="49" charset="0"/>
              </a:rPr>
              <a:t>()</a:t>
            </a:r>
          </a:p>
        </p:txBody>
      </p:sp>
      <p:sp>
        <p:nvSpPr>
          <p:cNvPr id="3" name="Rectangle 1">
            <a:extLst>
              <a:ext uri="{FF2B5EF4-FFF2-40B4-BE49-F238E27FC236}">
                <a16:creationId xmlns:a16="http://schemas.microsoft.com/office/drawing/2014/main" id="{90341584-AFD0-466C-9C20-42F8692DE29B}"/>
              </a:ext>
            </a:extLst>
          </p:cNvPr>
          <p:cNvSpPr>
            <a:spLocks noChangeArrowheads="1"/>
          </p:cNvSpPr>
          <p:nvPr/>
        </p:nvSpPr>
        <p:spPr bwMode="auto">
          <a:xfrm>
            <a:off x="11903242" y="2339577"/>
            <a:ext cx="11210758" cy="9941183"/>
          </a:xfrm>
          <a:prstGeom prst="rect">
            <a:avLst/>
          </a:prstGeom>
          <a:solidFill>
            <a:srgbClr val="F1F2F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algn="l" eaLnBrk="0" fontAlgn="base">
              <a:spcBef>
                <a:spcPct val="0"/>
              </a:spcBef>
              <a:spcAft>
                <a:spcPct val="0"/>
              </a:spcAft>
              <a:defRPr>
                <a:solidFill>
                  <a:schemeClr val="tx1"/>
                </a:solidFill>
                <a:latin typeface="Arial" panose="020B0604020202020204" pitchFamily="34" charset="0"/>
              </a:defRPr>
            </a:lvl1pPr>
            <a:lvl2pPr marL="457200" algn="l" eaLnBrk="0" fontAlgn="base">
              <a:spcBef>
                <a:spcPct val="0"/>
              </a:spcBef>
              <a:spcAft>
                <a:spcPct val="0"/>
              </a:spcAft>
              <a:defRPr>
                <a:solidFill>
                  <a:schemeClr val="tx1"/>
                </a:solidFill>
                <a:latin typeface="Arial" panose="020B0604020202020204" pitchFamily="34" charset="0"/>
              </a:defRPr>
            </a:lvl2pPr>
            <a:lvl3pPr marL="914400" algn="l" eaLnBrk="0" fontAlgn="base">
              <a:spcBef>
                <a:spcPct val="0"/>
              </a:spcBef>
              <a:spcAft>
                <a:spcPct val="0"/>
              </a:spcAft>
              <a:defRPr>
                <a:solidFill>
                  <a:schemeClr val="tx1"/>
                </a:solidFill>
                <a:latin typeface="Arial" panose="020B0604020202020204" pitchFamily="34" charset="0"/>
              </a:defRPr>
            </a:lvl3pPr>
            <a:lvl4pPr marL="1371600" algn="l" eaLnBrk="0" fontAlgn="base">
              <a:spcBef>
                <a:spcPct val="0"/>
              </a:spcBef>
              <a:spcAft>
                <a:spcPct val="0"/>
              </a:spcAft>
              <a:defRPr>
                <a:solidFill>
                  <a:schemeClr val="tx1"/>
                </a:solidFill>
                <a:latin typeface="Arial" panose="020B0604020202020204" pitchFamily="34" charset="0"/>
              </a:defRPr>
            </a:lvl4pPr>
            <a:lvl5pPr marL="1828800" algn="l" eaLnBrk="0" fontAlgn="base">
              <a:spcBef>
                <a:spcPct val="0"/>
              </a:spcBef>
              <a:spcAft>
                <a:spcPct val="0"/>
              </a:spcAft>
              <a:defRPr>
                <a:solidFill>
                  <a:schemeClr val="tx1"/>
                </a:solidFill>
                <a:latin typeface="Arial" panose="020B0604020202020204" pitchFamily="34" charset="0"/>
              </a:defRPr>
            </a:lvl5pPr>
            <a:lvl6pPr marL="2286000" algn="l" eaLnBrk="0" fontAlgn="base">
              <a:spcBef>
                <a:spcPct val="0"/>
              </a:spcBef>
              <a:spcAft>
                <a:spcPct val="0"/>
              </a:spcAft>
              <a:defRPr>
                <a:solidFill>
                  <a:schemeClr val="tx1"/>
                </a:solidFill>
                <a:latin typeface="Arial" panose="020B0604020202020204" pitchFamily="34" charset="0"/>
              </a:defRPr>
            </a:lvl6pPr>
            <a:lvl7pPr marL="2743200" algn="l" eaLnBrk="0" fontAlgn="base">
              <a:spcBef>
                <a:spcPct val="0"/>
              </a:spcBef>
              <a:spcAft>
                <a:spcPct val="0"/>
              </a:spcAft>
              <a:defRPr>
                <a:solidFill>
                  <a:schemeClr val="tx1"/>
                </a:solidFill>
                <a:latin typeface="Arial" panose="020B0604020202020204" pitchFamily="34" charset="0"/>
              </a:defRPr>
            </a:lvl7pPr>
            <a:lvl8pPr marL="3200400" algn="l" eaLnBrk="0" fontAlgn="base">
              <a:spcBef>
                <a:spcPct val="0"/>
              </a:spcBef>
              <a:spcAft>
                <a:spcPct val="0"/>
              </a:spcAft>
              <a:defRPr>
                <a:solidFill>
                  <a:schemeClr val="tx1"/>
                </a:solidFill>
                <a:latin typeface="Arial" panose="020B0604020202020204" pitchFamily="34" charset="0"/>
              </a:defRPr>
            </a:lvl8pPr>
            <a:lvl9pPr marL="3657600" algn="l" eaLnBrk="0" fontAlgn="base">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4000" b="0" i="0" u="none" strike="noStrike" cap="none" normalizeH="0" baseline="0" dirty="0">
                <a:ln>
                  <a:noFill/>
                </a:ln>
                <a:solidFill>
                  <a:srgbClr val="050E17"/>
                </a:solidFill>
                <a:effectLst/>
                <a:latin typeface="苹方-简" panose="020B0400000000000000" pitchFamily="34" charset="-128"/>
                <a:ea typeface="苹方-简" panose="020B0400000000000000" pitchFamily="34" charset="-128"/>
              </a:rPr>
              <a:t>	</a:t>
            </a:r>
            <a:r>
              <a:rPr kumimoji="0" lang="zh-CN" altLang="zh-CN" sz="4000" b="0" i="0" u="none" strike="noStrike" cap="none" normalizeH="0" baseline="0" dirty="0">
                <a:ln>
                  <a:noFill/>
                </a:ln>
                <a:solidFill>
                  <a:srgbClr val="050E17"/>
                </a:solidFill>
                <a:effectLst/>
                <a:latin typeface="苹方-简" panose="020B0400000000000000" pitchFamily="34" charset="-128"/>
                <a:ea typeface="苹方-简" panose="020B0400000000000000" pitchFamily="34" charset="-128"/>
              </a:rPr>
              <a:t>该函数首先打开文件和日志文件，并将文件按照每次读取 </a:t>
            </a:r>
            <a:r>
              <a:rPr kumimoji="0" lang="en-US" altLang="zh-CN" sz="4000" b="0" i="0" u="none" strike="noStrike" cap="none" normalizeH="0" baseline="0" dirty="0" err="1">
                <a:ln>
                  <a:noFill/>
                </a:ln>
                <a:solidFill>
                  <a:srgbClr val="050E17"/>
                </a:solidFill>
                <a:effectLst/>
                <a:latin typeface="苹方-简" panose="020B0400000000000000" pitchFamily="34" charset="-128"/>
                <a:ea typeface="苹方-简" panose="020B0400000000000000" pitchFamily="34" charset="-128"/>
              </a:rPr>
              <a:t>data_size</a:t>
            </a:r>
            <a:r>
              <a:rPr kumimoji="0" lang="zh-CN" altLang="zh-CN" sz="4000" b="0" i="0" u="none" strike="noStrike" cap="none" normalizeH="0" baseline="0" dirty="0">
                <a:ln>
                  <a:noFill/>
                </a:ln>
                <a:solidFill>
                  <a:srgbClr val="050E17"/>
                </a:solidFill>
                <a:effectLst/>
                <a:latin typeface="苹方-简" panose="020B0400000000000000" pitchFamily="34" charset="-128"/>
                <a:ea typeface="苹方-简" panose="020B0400000000000000" pitchFamily="34" charset="-128"/>
              </a:rPr>
              <a:t> 字节的方式分割成多个数据包，计算每个数据包的校验和，然后打包数据包并存储在列表 packets 中。接下来，函数启动一个新的线程，用于接收接收方发送的 ACK 数据包。然后，函数通过一个循环不断发送数据包，直到接收方确认了所有数据包。循环中首先获取窗口大小，然后维护下一个要发送的数据包的编号 next_frame_to_send，并在每次循环中发送窗口内的所有数据包。在发送每个数据包之前，函数记录发送日志，并使用互斥锁保证多个线程不会同时访问共享资源。如果数据包发送后超时未收到确认，则重新发送该数据包。进度条部分用于显示传输进度。最后，函数向接收方发送一个空的数据包以表示文件传输结束，并记录传输成功的日志。</a:t>
            </a:r>
            <a:r>
              <a:rPr kumimoji="0" lang="zh-CN" altLang="zh-CN" sz="4000" b="0" i="0" u="none" strike="noStrike" cap="none" normalizeH="0" baseline="0" dirty="0">
                <a:ln>
                  <a:noFill/>
                </a:ln>
                <a:solidFill>
                  <a:schemeClr val="tx1"/>
                </a:solidFill>
                <a:effectLst/>
                <a:latin typeface="苹方-简" panose="020B0400000000000000" pitchFamily="34" charset="-128"/>
                <a:ea typeface="苹方-简" panose="020B0400000000000000" pitchFamily="34" charset="-128"/>
              </a:rPr>
              <a:t> </a:t>
            </a:r>
          </a:p>
        </p:txBody>
      </p:sp>
      <p:pic>
        <p:nvPicPr>
          <p:cNvPr id="2" name="已录下的声音">
            <a:hlinkClick r:id="" action="ppaction://media"/>
            <a:extLst>
              <a:ext uri="{FF2B5EF4-FFF2-40B4-BE49-F238E27FC236}">
                <a16:creationId xmlns:a16="http://schemas.microsoft.com/office/drawing/2014/main" id="{8D44D848-DFC1-47FA-9568-13C8EAB62B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2576799444"/>
      </p:ext>
    </p:extLst>
  </p:cSld>
  <p:clrMapOvr>
    <a:masterClrMapping/>
  </p:clrMapOvr>
  <p:transition spd="med" advTm="716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6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en-US" dirty="0">
                <a:latin typeface="苹方-简" panose="020B0400000000000000" pitchFamily="34" charset="-128"/>
                <a:ea typeface="苹方-简" panose="020B0400000000000000" pitchFamily="34" charset="-128"/>
              </a:rPr>
              <a:t>Receive</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10922000" cy="9717436"/>
          </a:xfrm>
          <a:prstGeom prst="rect">
            <a:avLst/>
          </a:prstGeom>
        </p:spPr>
        <p:txBody>
          <a:bodyPr>
            <a:normAutofit fontScale="77500" lnSpcReduction="20000"/>
          </a:bodyPr>
          <a:lstStyle/>
          <a:p>
            <a:pPr algn="l"/>
            <a:br>
              <a:rPr lang="en-US" altLang="zh-CN" sz="1600" b="0" dirty="0">
                <a:solidFill>
                  <a:srgbClr val="000000"/>
                </a:solidFill>
                <a:effectLst/>
                <a:latin typeface="JetBrains Mono" panose="02000009000000000000" pitchFamily="49" charset="0"/>
              </a:rPr>
            </a:br>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receive</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sock</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filename</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ip_port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创建</a:t>
            </a:r>
            <a:r>
              <a:rPr lang="en-US" altLang="zh-CN" sz="1600" b="0" dirty="0">
                <a:solidFill>
                  <a:srgbClr val="008000"/>
                </a:solidFill>
                <a:effectLst/>
                <a:latin typeface="JetBrains Mono" panose="02000009000000000000" pitchFamily="49" charset="0"/>
              </a:rPr>
              <a:t>UDT</a:t>
            </a:r>
            <a:r>
              <a:rPr lang="zh-CN" altLang="en-US" sz="1600" b="0" dirty="0">
                <a:solidFill>
                  <a:srgbClr val="008000"/>
                </a:solidFill>
                <a:effectLst/>
                <a:latin typeface="JetBrains Mono" panose="02000009000000000000" pitchFamily="49" charset="0"/>
              </a:rPr>
              <a:t>对象</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config</a:t>
            </a:r>
            <a:r>
              <a:rPr lang="en-US" altLang="zh-CN" sz="1600" b="0" dirty="0">
                <a:solidFill>
                  <a:srgbClr val="000000"/>
                </a:solidFill>
                <a:effectLst/>
                <a:latin typeface="JetBrains Mono" panose="02000009000000000000" pitchFamily="49" charset="0"/>
              </a:rPr>
              <a:t> = </a:t>
            </a:r>
            <a:r>
              <a:rPr lang="en-US" altLang="zh-CN" sz="1600" b="0" dirty="0" err="1">
                <a:solidFill>
                  <a:srgbClr val="000000"/>
                </a:solidFill>
                <a:effectLst/>
                <a:latin typeface="JetBrains Mono" panose="02000009000000000000" pitchFamily="49" charset="0"/>
              </a:rPr>
              <a:t>configparser.ConfigParser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config</a:t>
            </a:r>
            <a:r>
              <a:rPr lang="en-US" altLang="zh-CN" sz="1600" b="0" dirty="0" err="1">
                <a:solidFill>
                  <a:srgbClr val="000000"/>
                </a:solidFill>
                <a:effectLst/>
                <a:latin typeface="JetBrains Mono" panose="02000009000000000000" pitchFamily="49" charset="0"/>
              </a:rPr>
              <a:t>.read</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config.ini</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lost</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config</a:t>
            </a:r>
            <a:r>
              <a:rPr lang="en-US" altLang="zh-CN" sz="1600" b="0" dirty="0" err="1">
                <a:solidFill>
                  <a:srgbClr val="000000"/>
                </a:solidFill>
                <a:effectLst/>
                <a:latin typeface="JetBrains Mono" panose="02000009000000000000" pitchFamily="49" charset="0"/>
              </a:rPr>
              <a:t>.getfloat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protocol</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err="1">
                <a:solidFill>
                  <a:srgbClr val="A31515"/>
                </a:solidFill>
                <a:effectLst/>
                <a:latin typeface="JetBrains Mono" panose="02000009000000000000" pitchFamily="49" charset="0"/>
              </a:rPr>
              <a:t>Error_rate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 </a:t>
            </a:r>
            <a:r>
              <a:rPr lang="en-US" altLang="zh-CN" sz="1600" b="0" dirty="0">
                <a:solidFill>
                  <a:srgbClr val="098658"/>
                </a:solidFill>
                <a:effectLst/>
                <a:latin typeface="JetBrains Mono" panose="02000009000000000000" pitchFamily="49" charset="0"/>
              </a:rPr>
              <a:t>100.0</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err</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config</a:t>
            </a:r>
            <a:r>
              <a:rPr lang="en-US" altLang="zh-CN" sz="1600" b="0" dirty="0" err="1">
                <a:solidFill>
                  <a:srgbClr val="000000"/>
                </a:solidFill>
                <a:effectLst/>
                <a:latin typeface="JetBrains Mono" panose="02000009000000000000" pitchFamily="49" charset="0"/>
              </a:rPr>
              <a:t>.getfloat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protocol</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err="1">
                <a:solidFill>
                  <a:srgbClr val="A31515"/>
                </a:solidFill>
                <a:effectLst/>
                <a:latin typeface="JetBrains Mono" panose="02000009000000000000" pitchFamily="49" charset="0"/>
              </a:rPr>
              <a:t>Lost_rate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 </a:t>
            </a:r>
            <a:r>
              <a:rPr lang="en-US" altLang="zh-CN" sz="1600" b="0" dirty="0">
                <a:solidFill>
                  <a:srgbClr val="098658"/>
                </a:solidFill>
                <a:effectLst/>
                <a:latin typeface="JetBrains Mono" panose="02000009000000000000" pitchFamily="49" charset="0"/>
              </a:rPr>
              <a:t>100.0</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udter</a:t>
            </a:r>
            <a:r>
              <a:rPr lang="en-US" altLang="zh-CN" sz="1600" b="0" dirty="0">
                <a:solidFill>
                  <a:srgbClr val="000000"/>
                </a:solidFill>
                <a:effectLst/>
                <a:latin typeface="JetBrains Mono" panose="02000009000000000000" pitchFamily="49" charset="0"/>
              </a:rPr>
              <a:t> = UDT.UDT(</a:t>
            </a:r>
            <a:r>
              <a:rPr lang="en-US" altLang="zh-CN" sz="1600" b="0" dirty="0">
                <a:solidFill>
                  <a:srgbClr val="1F377F"/>
                </a:solidFill>
                <a:effectLst/>
                <a:latin typeface="JetBrains Mono" panose="02000009000000000000" pitchFamily="49" charset="0"/>
              </a:rPr>
              <a:t>lost</a:t>
            </a:r>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err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打开文件</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file</a:t>
            </a:r>
            <a:r>
              <a:rPr lang="en-US" altLang="zh-CN" sz="1600" b="0" dirty="0">
                <a:solidFill>
                  <a:srgbClr val="000000"/>
                </a:solidFill>
                <a:effectLst/>
                <a:latin typeface="JetBrains Mono" panose="02000009000000000000" pitchFamily="49" charset="0"/>
              </a:rPr>
              <a:t> = </a:t>
            </a:r>
            <a:r>
              <a:rPr lang="en-US" altLang="zh-CN" sz="1600" b="0" dirty="0">
                <a:solidFill>
                  <a:srgbClr val="74531F"/>
                </a:solidFill>
                <a:effectLst/>
                <a:latin typeface="JetBrains Mono" panose="02000009000000000000" pitchFamily="49" charset="0"/>
              </a:rPr>
              <a:t>open</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filename</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err="1">
                <a:solidFill>
                  <a:srgbClr val="A31515"/>
                </a:solidFill>
                <a:effectLst/>
                <a:latin typeface="JetBrains Mono" panose="02000009000000000000" pitchFamily="49" charset="0"/>
              </a:rPr>
              <a:t>wb</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log_filename</a:t>
            </a:r>
            <a:r>
              <a:rPr lang="en-US" altLang="zh-CN" sz="1600" b="0" dirty="0">
                <a:solidFill>
                  <a:srgbClr val="000000"/>
                </a:solidFill>
                <a:effectLst/>
                <a:latin typeface="JetBrains Mono" panose="02000009000000000000" pitchFamily="49" charset="0"/>
              </a:rPr>
              <a:t> = </a:t>
            </a:r>
            <a:r>
              <a:rPr lang="en-US" altLang="zh-CN" sz="1600" b="0" dirty="0">
                <a:solidFill>
                  <a:srgbClr val="0000FF"/>
                </a:solidFill>
                <a:effectLst/>
                <a:latin typeface="JetBrains Mono" panose="02000009000000000000" pitchFamily="49" charset="0"/>
              </a:rPr>
              <a:t>f</a:t>
            </a:r>
            <a:r>
              <a:rPr lang="en-US" altLang="zh-CN" sz="1600" b="0" dirty="0">
                <a:solidFill>
                  <a:srgbClr val="A31515"/>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ip_port</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0</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_</a:t>
            </a:r>
            <a:r>
              <a:rPr lang="en-US" altLang="zh-CN" sz="1600" b="0" dirty="0">
                <a:solidFill>
                  <a:srgbClr val="0000FF"/>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ip_port</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1</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_log_file.txt"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log_file</a:t>
            </a:r>
            <a:r>
              <a:rPr lang="en-US" altLang="zh-CN" sz="1600" b="0" dirty="0">
                <a:solidFill>
                  <a:srgbClr val="000000"/>
                </a:solidFill>
                <a:effectLst/>
                <a:latin typeface="JetBrains Mono" panose="02000009000000000000" pitchFamily="49" charset="0"/>
              </a:rPr>
              <a:t> = </a:t>
            </a:r>
            <a:r>
              <a:rPr lang="en-US" altLang="zh-CN" sz="1600" b="0" dirty="0">
                <a:solidFill>
                  <a:srgbClr val="74531F"/>
                </a:solidFill>
                <a:effectLst/>
                <a:latin typeface="JetBrains Mono" panose="02000009000000000000" pitchFamily="49" charset="0"/>
              </a:rPr>
              <a:t>open</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log_filename</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a+</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初始化期望的帧序号</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 = </a:t>
            </a:r>
            <a:r>
              <a:rPr lang="en-US" altLang="zh-CN" sz="1600" b="0" dirty="0">
                <a:solidFill>
                  <a:srgbClr val="098658"/>
                </a:solidFill>
                <a:effectLst/>
                <a:latin typeface="JetBrains Mono" panose="02000009000000000000" pitchFamily="49" charset="0"/>
              </a:rPr>
              <a:t>0</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写日志</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{time}</a:t>
            </a:r>
            <a:r>
              <a:rPr lang="en-US" altLang="zh-CN" sz="1600" b="0" dirty="0">
                <a:solidFill>
                  <a:srgbClr val="A31515"/>
                </a:solidFill>
                <a:effectLst/>
                <a:latin typeface="JetBrains Mono" panose="02000009000000000000" pitchFamily="49" charset="0"/>
              </a:rPr>
              <a:t>: Receiving file: </a:t>
            </a:r>
            <a:r>
              <a:rPr lang="en-US" altLang="zh-CN" sz="1600" b="0" dirty="0">
                <a:solidFill>
                  <a:srgbClr val="0000FF"/>
                </a:solidFill>
                <a:effectLst/>
                <a:latin typeface="JetBrains Mono" panose="02000009000000000000" pitchFamily="49" charset="0"/>
              </a:rPr>
              <a:t>{filename}</a:t>
            </a:r>
            <a:r>
              <a:rPr lang="en-US" altLang="zh-CN" sz="1600" b="0" dirty="0">
                <a:solidFill>
                  <a:srgbClr val="B776FB"/>
                </a:solidFill>
                <a:effectLst/>
                <a:latin typeface="JetBrains Mono" panose="02000009000000000000" pitchFamily="49" charset="0"/>
              </a:rPr>
              <a:t>\</a:t>
            </a:r>
            <a:r>
              <a:rPr lang="en-US" altLang="zh-CN" sz="1600" b="0" dirty="0" err="1">
                <a:solidFill>
                  <a:srgbClr val="B776FB"/>
                </a:solidFill>
                <a:effectLst/>
                <a:latin typeface="JetBrains Mono" panose="02000009000000000000" pitchFamily="49" charset="0"/>
              </a:rPr>
              <a:t>n</a:t>
            </a:r>
            <a:r>
              <a:rPr lang="en-US" altLang="zh-CN" sz="1600" b="0" dirty="0" err="1">
                <a:solidFill>
                  <a:srgbClr val="E21F1F"/>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format</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time</a:t>
            </a:r>
            <a:r>
              <a:rPr lang="en-US" altLang="zh-CN" sz="1600" b="0" dirty="0">
                <a:solidFill>
                  <a:srgbClr val="000000"/>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time.ctime</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filename</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filename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log_file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write</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接收数据直至结束</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while</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使用</a:t>
            </a:r>
            <a:r>
              <a:rPr lang="en-US" altLang="zh-CN" sz="1600" b="0" dirty="0">
                <a:solidFill>
                  <a:srgbClr val="008000"/>
                </a:solidFill>
                <a:effectLst/>
                <a:latin typeface="JetBrains Mono" panose="02000009000000000000" pitchFamily="49" charset="0"/>
              </a:rPr>
              <a:t>UDT</a:t>
            </a:r>
            <a:r>
              <a:rPr lang="zh-CN" altLang="en-US" sz="1600" b="0" dirty="0">
                <a:solidFill>
                  <a:srgbClr val="008000"/>
                </a:solidFill>
                <a:effectLst/>
                <a:latin typeface="JetBrains Mono" panose="02000009000000000000" pitchFamily="49" charset="0"/>
              </a:rPr>
              <a:t>对象的</a:t>
            </a:r>
            <a:r>
              <a:rPr lang="en-US" altLang="zh-CN" sz="1600" b="0" dirty="0" err="1">
                <a:solidFill>
                  <a:srgbClr val="008000"/>
                </a:solidFill>
                <a:effectLst/>
                <a:latin typeface="JetBrains Mono" panose="02000009000000000000" pitchFamily="49" charset="0"/>
              </a:rPr>
              <a:t>recv</a:t>
            </a:r>
            <a:r>
              <a:rPr lang="en-US" altLang="zh-CN" sz="1600" b="0" dirty="0">
                <a:solidFill>
                  <a:srgbClr val="008000"/>
                </a:solidFill>
                <a:effectLst/>
                <a:latin typeface="JetBrains Mono" panose="02000009000000000000" pitchFamily="49" charset="0"/>
              </a:rPr>
              <a:t>()</a:t>
            </a:r>
            <a:r>
              <a:rPr lang="zh-CN" altLang="en-US" sz="1600" b="0" dirty="0">
                <a:solidFill>
                  <a:srgbClr val="008000"/>
                </a:solidFill>
                <a:effectLst/>
                <a:latin typeface="JetBrains Mono" panose="02000009000000000000" pitchFamily="49" charset="0"/>
              </a:rPr>
              <a:t>方法接收数据</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pdu</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udter</a:t>
            </a:r>
            <a:r>
              <a:rPr lang="en-US" altLang="zh-CN" sz="1600" b="0" dirty="0" err="1">
                <a:solidFill>
                  <a:srgbClr val="000000"/>
                </a:solidFill>
                <a:effectLst/>
                <a:latin typeface="JetBrains Mono" panose="02000009000000000000" pitchFamily="49" charset="0"/>
              </a:rPr>
              <a:t>.recv</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sock</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pdu</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break</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提取数据包的序号、校验和和数据</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crc_num</a:t>
            </a:r>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 = </a:t>
            </a:r>
            <a:r>
              <a:rPr lang="en-US" altLang="zh-CN" sz="1600" b="0" dirty="0" err="1">
                <a:solidFill>
                  <a:srgbClr val="000000"/>
                </a:solidFill>
                <a:effectLst/>
                <a:latin typeface="JetBrains Mono" panose="02000009000000000000" pitchFamily="49" charset="0"/>
              </a:rPr>
              <a:t>packet.unpacking</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pdu</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校验数据的校验和</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crc_expected</a:t>
            </a:r>
            <a:r>
              <a:rPr lang="en-US" altLang="zh-CN" sz="1600" b="0" dirty="0">
                <a:solidFill>
                  <a:srgbClr val="000000"/>
                </a:solidFill>
                <a:effectLst/>
                <a:latin typeface="JetBrains Mono" panose="02000009000000000000" pitchFamily="49" charset="0"/>
              </a:rPr>
              <a:t> = </a:t>
            </a:r>
            <a:r>
              <a:rPr lang="en-US" altLang="zh-CN" sz="1600" b="0" dirty="0" err="1">
                <a:solidFill>
                  <a:srgbClr val="000000"/>
                </a:solidFill>
                <a:effectLst/>
                <a:latin typeface="JetBrains Mono" panose="02000009000000000000" pitchFamily="49" charset="0"/>
              </a:rPr>
              <a:t>crc.calculate_crc</a:t>
            </a:r>
            <a:r>
              <a:rPr lang="en-US" altLang="zh-CN" sz="1600" b="0" dirty="0">
                <a:solidFill>
                  <a:srgbClr val="000000"/>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crc_expected</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crc_num</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记录数据出错</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{time}</a:t>
            </a:r>
            <a:r>
              <a:rPr lang="en-US" altLang="zh-CN" sz="1600" b="0" dirty="0">
                <a:solidFill>
                  <a:srgbClr val="A31515"/>
                </a:solidFill>
                <a:effectLst/>
                <a:latin typeface="JetBrains Mono" panose="02000009000000000000" pitchFamily="49" charset="0"/>
              </a:rPr>
              <a:t>: Receive PDU=</a:t>
            </a:r>
            <a:r>
              <a:rPr lang="en-US" altLang="zh-CN" sz="1600" b="0" dirty="0">
                <a:solidFill>
                  <a:srgbClr val="0000FF"/>
                </a:solidFill>
                <a:effectLst/>
                <a:latin typeface="JetBrains Mono" panose="02000009000000000000" pitchFamily="49" charset="0"/>
              </a:rPr>
              <a:t>{</a:t>
            </a:r>
            <a:r>
              <a:rPr lang="en-US" altLang="zh-CN" sz="1600" b="0" dirty="0" err="1">
                <a:solidFill>
                  <a:srgbClr val="0000FF"/>
                </a:solidFill>
                <a:effectLst/>
                <a:latin typeface="JetBrains Mono" panose="02000009000000000000" pitchFamily="49" charset="0"/>
              </a:rPr>
              <a:t>seq_num</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STATUS=</a:t>
            </a:r>
            <a:r>
              <a:rPr lang="en-US" altLang="zh-CN" sz="1600" b="0" dirty="0" err="1">
                <a:solidFill>
                  <a:srgbClr val="A31515"/>
                </a:solidFill>
                <a:effectLst/>
                <a:latin typeface="JetBrains Mono" panose="02000009000000000000" pitchFamily="49" charset="0"/>
              </a:rPr>
              <a:t>DataErr</a:t>
            </a:r>
            <a:r>
              <a:rPr lang="en-US" altLang="zh-CN" sz="1600" b="0" dirty="0">
                <a:solidFill>
                  <a:srgbClr val="A31515"/>
                </a:solidFill>
                <a:effectLst/>
                <a:latin typeface="JetBrains Mono" panose="02000009000000000000" pitchFamily="49" charset="0"/>
              </a:rPr>
              <a:t>, FRAME_EXPECTED=</a:t>
            </a:r>
            <a:r>
              <a:rPr lang="en-US" altLang="zh-CN" sz="1600" b="0" dirty="0">
                <a:solidFill>
                  <a:srgbClr val="0000FF"/>
                </a:solidFill>
                <a:effectLst/>
                <a:latin typeface="JetBrains Mono" panose="02000009000000000000" pitchFamily="49" charset="0"/>
              </a:rPr>
              <a:t>{</a:t>
            </a:r>
            <a:r>
              <a:rPr lang="en-US" altLang="zh-CN" sz="1600" b="0" dirty="0" err="1">
                <a:solidFill>
                  <a:srgbClr val="0000FF"/>
                </a:solidFill>
                <a:effectLst/>
                <a:latin typeface="JetBrains Mono" panose="02000009000000000000" pitchFamily="49" charset="0"/>
              </a:rPr>
              <a:t>frame_expected</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from </a:t>
            </a:r>
            <a:r>
              <a:rPr lang="en-US" altLang="zh-CN" sz="1600" b="0" dirty="0">
                <a:solidFill>
                  <a:srgbClr val="0000FF"/>
                </a:solidFill>
                <a:effectLst/>
                <a:latin typeface="JetBrains Mono" panose="02000009000000000000" pitchFamily="49" charset="0"/>
              </a:rPr>
              <a:t>{</a:t>
            </a:r>
            <a:r>
              <a:rPr lang="en-US" altLang="zh-CN" sz="1600" b="0" dirty="0" err="1">
                <a:solidFill>
                  <a:srgbClr val="0000FF"/>
                </a:solidFill>
                <a:effectLst/>
                <a:latin typeface="JetBrains Mono" panose="02000009000000000000" pitchFamily="49" charset="0"/>
              </a:rPr>
              <a:t>addr</a:t>
            </a:r>
            <a:r>
              <a:rPr lang="en-US" altLang="zh-CN" sz="1600" b="0" dirty="0">
                <a:solidFill>
                  <a:srgbClr val="0000FF"/>
                </a:solidFill>
                <a:effectLst/>
                <a:latin typeface="JetBrains Mono" panose="02000009000000000000" pitchFamily="49" charset="0"/>
              </a:rPr>
              <a:t>}</a:t>
            </a:r>
            <a:r>
              <a:rPr lang="en-US" altLang="zh-CN" sz="1600" b="0" dirty="0">
                <a:solidFill>
                  <a:srgbClr val="B776FB"/>
                </a:solidFill>
                <a:effectLst/>
                <a:latin typeface="JetBrains Mono" panose="02000009000000000000" pitchFamily="49" charset="0"/>
              </a:rPr>
              <a:t>\</a:t>
            </a:r>
            <a:r>
              <a:rPr lang="en-US" altLang="zh-CN" sz="1600" b="0" dirty="0" err="1">
                <a:solidFill>
                  <a:srgbClr val="B776FB"/>
                </a:solidFill>
                <a:effectLst/>
                <a:latin typeface="JetBrains Mono" panose="02000009000000000000" pitchFamily="49" charset="0"/>
              </a:rPr>
              <a:t>n</a:t>
            </a:r>
            <a:r>
              <a:rPr lang="en-US" altLang="zh-CN" sz="1600" b="0" dirty="0" err="1">
                <a:solidFill>
                  <a:srgbClr val="E21F1F"/>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format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time</a:t>
            </a:r>
            <a:r>
              <a:rPr lang="en-US" altLang="zh-CN" sz="1600" b="0" dirty="0">
                <a:solidFill>
                  <a:srgbClr val="000000"/>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time.ctime</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r>
              <a:rPr lang="en-US" altLang="zh-CN" sz="1600" b="0" dirty="0">
                <a:solidFill>
                  <a:srgbClr val="2B91AF"/>
                </a:solidFill>
                <a:effectLst/>
                <a:latin typeface="JetBrains Mono" panose="02000009000000000000" pitchFamily="49" charset="0"/>
              </a:rPr>
              <a:t>str</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log_file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write</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continue</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处理数据如果数据的序号和期望的序号相同</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记录数据正确并发送</a:t>
            </a:r>
            <a:r>
              <a:rPr lang="en-US" altLang="zh-CN" sz="1600" b="0" dirty="0">
                <a:solidFill>
                  <a:srgbClr val="008000"/>
                </a:solidFill>
                <a:effectLst/>
                <a:latin typeface="JetBrains Mono" panose="02000009000000000000" pitchFamily="49" charset="0"/>
              </a:rPr>
              <a:t>ACK</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{time}</a:t>
            </a:r>
            <a:r>
              <a:rPr lang="en-US" altLang="zh-CN" sz="1600" b="0" dirty="0">
                <a:solidFill>
                  <a:srgbClr val="A31515"/>
                </a:solidFill>
                <a:effectLst/>
                <a:latin typeface="JetBrains Mono" panose="02000009000000000000" pitchFamily="49" charset="0"/>
              </a:rPr>
              <a:t>: Receive PDU=</a:t>
            </a:r>
            <a:r>
              <a:rPr lang="en-US" altLang="zh-CN" sz="1600" b="0" dirty="0">
                <a:solidFill>
                  <a:srgbClr val="0000FF"/>
                </a:solidFill>
                <a:effectLst/>
                <a:latin typeface="JetBrains Mono" panose="02000009000000000000" pitchFamily="49" charset="0"/>
              </a:rPr>
              <a:t>{</a:t>
            </a:r>
            <a:r>
              <a:rPr lang="en-US" altLang="zh-CN" sz="1600" b="0" dirty="0" err="1">
                <a:solidFill>
                  <a:srgbClr val="0000FF"/>
                </a:solidFill>
                <a:effectLst/>
                <a:latin typeface="JetBrains Mono" panose="02000009000000000000" pitchFamily="49" charset="0"/>
              </a:rPr>
              <a:t>seq_num</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STATUS=OK, FRAME_EXPECTED=</a:t>
            </a:r>
            <a:r>
              <a:rPr lang="en-US" altLang="zh-CN" sz="1600" b="0" dirty="0">
                <a:solidFill>
                  <a:srgbClr val="0000FF"/>
                </a:solidFill>
                <a:effectLst/>
                <a:latin typeface="JetBrains Mono" panose="02000009000000000000" pitchFamily="49" charset="0"/>
              </a:rPr>
              <a:t>{</a:t>
            </a:r>
            <a:r>
              <a:rPr lang="en-US" altLang="zh-CN" sz="1600" b="0" dirty="0" err="1">
                <a:solidFill>
                  <a:srgbClr val="0000FF"/>
                </a:solidFill>
                <a:effectLst/>
                <a:latin typeface="JetBrains Mono" panose="02000009000000000000" pitchFamily="49" charset="0"/>
              </a:rPr>
              <a:t>frame_expected</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from </a:t>
            </a:r>
            <a:r>
              <a:rPr lang="en-US" altLang="zh-CN" sz="1600" b="0" dirty="0">
                <a:solidFill>
                  <a:srgbClr val="0000FF"/>
                </a:solidFill>
                <a:effectLst/>
                <a:latin typeface="JetBrains Mono" panose="02000009000000000000" pitchFamily="49" charset="0"/>
              </a:rPr>
              <a:t>{</a:t>
            </a:r>
            <a:r>
              <a:rPr lang="en-US" altLang="zh-CN" sz="1600" b="0" dirty="0" err="1">
                <a:solidFill>
                  <a:srgbClr val="0000FF"/>
                </a:solidFill>
                <a:effectLst/>
                <a:latin typeface="JetBrains Mono" panose="02000009000000000000" pitchFamily="49" charset="0"/>
              </a:rPr>
              <a:t>addr</a:t>
            </a:r>
            <a:r>
              <a:rPr lang="en-US" altLang="zh-CN" sz="1600" b="0" dirty="0">
                <a:solidFill>
                  <a:srgbClr val="0000FF"/>
                </a:solidFill>
                <a:effectLst/>
                <a:latin typeface="JetBrains Mono" panose="02000009000000000000" pitchFamily="49" charset="0"/>
              </a:rPr>
              <a:t>}</a:t>
            </a:r>
            <a:r>
              <a:rPr lang="en-US" altLang="zh-CN" sz="1600" b="0" dirty="0">
                <a:solidFill>
                  <a:srgbClr val="B776FB"/>
                </a:solidFill>
                <a:effectLst/>
                <a:latin typeface="JetBrains Mono" panose="02000009000000000000" pitchFamily="49" charset="0"/>
              </a:rPr>
              <a:t>\</a:t>
            </a:r>
            <a:r>
              <a:rPr lang="en-US" altLang="zh-CN" sz="1600" b="0" dirty="0" err="1">
                <a:solidFill>
                  <a:srgbClr val="B776FB"/>
                </a:solidFill>
                <a:effectLst/>
                <a:latin typeface="JetBrains Mono" panose="02000009000000000000" pitchFamily="49" charset="0"/>
              </a:rPr>
              <a:t>n</a:t>
            </a:r>
            <a:r>
              <a:rPr lang="en-US" altLang="zh-CN" sz="1600" b="0" dirty="0" err="1">
                <a:solidFill>
                  <a:srgbClr val="E21F1F"/>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format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time</a:t>
            </a:r>
            <a:r>
              <a:rPr lang="en-US" altLang="zh-CN" sz="1600" b="0" dirty="0">
                <a:solidFill>
                  <a:srgbClr val="000000"/>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time.ctime</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r>
              <a:rPr lang="en-US" altLang="zh-CN" sz="1600" b="0" dirty="0">
                <a:solidFill>
                  <a:srgbClr val="2B91AF"/>
                </a:solidFill>
                <a:effectLst/>
                <a:latin typeface="JetBrains Mono" panose="02000009000000000000" pitchFamily="49" charset="0"/>
              </a:rPr>
              <a:t>str</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log_file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write</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udter</a:t>
            </a:r>
            <a:r>
              <a:rPr lang="en-US" altLang="zh-CN" sz="1600" b="0" dirty="0" err="1">
                <a:solidFill>
                  <a:srgbClr val="000000"/>
                </a:solidFill>
                <a:effectLst/>
                <a:latin typeface="JetBrains Mono" panose="02000009000000000000" pitchFamily="49" charset="0"/>
              </a:rPr>
              <a:t>.sendack</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sock</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 += </a:t>
            </a:r>
            <a:r>
              <a:rPr lang="en-US" altLang="zh-CN" sz="1600" b="0" dirty="0">
                <a:solidFill>
                  <a:srgbClr val="098658"/>
                </a:solidFill>
                <a:effectLst/>
                <a:latin typeface="JetBrains Mono" panose="02000009000000000000" pitchFamily="49" charset="0"/>
              </a:rPr>
              <a:t>1</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file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write</a:t>
            </a:r>
            <a:r>
              <a:rPr lang="en-US" altLang="zh-CN" sz="1600" b="0" dirty="0">
                <a:solidFill>
                  <a:srgbClr val="000000"/>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如果数据的序号和期望的序号不同，发送上一个</a:t>
            </a:r>
            <a:r>
              <a:rPr lang="en-US" altLang="zh-CN" sz="1600" b="0" dirty="0">
                <a:solidFill>
                  <a:srgbClr val="008000"/>
                </a:solidFill>
                <a:effectLst/>
                <a:latin typeface="JetBrains Mono" panose="02000009000000000000" pitchFamily="49" charset="0"/>
              </a:rPr>
              <a:t>ACK</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else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{time}</a:t>
            </a:r>
            <a:r>
              <a:rPr lang="en-US" altLang="zh-CN" sz="1600" b="0" dirty="0">
                <a:solidFill>
                  <a:srgbClr val="A31515"/>
                </a:solidFill>
                <a:effectLst/>
                <a:latin typeface="JetBrains Mono" panose="02000009000000000000" pitchFamily="49" charset="0"/>
              </a:rPr>
              <a:t>: Receive PDU=</a:t>
            </a:r>
            <a:r>
              <a:rPr lang="en-US" altLang="zh-CN" sz="1600" b="0" dirty="0">
                <a:solidFill>
                  <a:srgbClr val="0000FF"/>
                </a:solidFill>
                <a:effectLst/>
                <a:latin typeface="JetBrains Mono" panose="02000009000000000000" pitchFamily="49" charset="0"/>
              </a:rPr>
              <a:t>{</a:t>
            </a:r>
            <a:r>
              <a:rPr lang="en-US" altLang="zh-CN" sz="1600" b="0" dirty="0" err="1">
                <a:solidFill>
                  <a:srgbClr val="0000FF"/>
                </a:solidFill>
                <a:effectLst/>
                <a:latin typeface="JetBrains Mono" panose="02000009000000000000" pitchFamily="49" charset="0"/>
              </a:rPr>
              <a:t>seq_num</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STATUS=</a:t>
            </a:r>
            <a:r>
              <a:rPr lang="en-US" altLang="zh-CN" sz="1600" b="0" dirty="0" err="1">
                <a:solidFill>
                  <a:srgbClr val="A31515"/>
                </a:solidFill>
                <a:effectLst/>
                <a:latin typeface="JetBrains Mono" panose="02000009000000000000" pitchFamily="49" charset="0"/>
              </a:rPr>
              <a:t>NoErr</a:t>
            </a:r>
            <a:r>
              <a:rPr lang="en-US" altLang="zh-CN" sz="1600" b="0" dirty="0">
                <a:solidFill>
                  <a:srgbClr val="A31515"/>
                </a:solidFill>
                <a:effectLst/>
                <a:latin typeface="JetBrains Mono" panose="02000009000000000000" pitchFamily="49" charset="0"/>
              </a:rPr>
              <a:t>, FRAME_EXPECTED=</a:t>
            </a:r>
            <a:r>
              <a:rPr lang="en-US" altLang="zh-CN" sz="1600" b="0" dirty="0">
                <a:solidFill>
                  <a:srgbClr val="0000FF"/>
                </a:solidFill>
                <a:effectLst/>
                <a:latin typeface="JetBrains Mono" panose="02000009000000000000" pitchFamily="49" charset="0"/>
              </a:rPr>
              <a:t>{</a:t>
            </a:r>
            <a:r>
              <a:rPr lang="en-US" altLang="zh-CN" sz="1600" b="0" dirty="0" err="1">
                <a:solidFill>
                  <a:srgbClr val="0000FF"/>
                </a:solidFill>
                <a:effectLst/>
                <a:latin typeface="JetBrains Mono" panose="02000009000000000000" pitchFamily="49" charset="0"/>
              </a:rPr>
              <a:t>frame_expected</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from </a:t>
            </a:r>
            <a:r>
              <a:rPr lang="en-US" altLang="zh-CN" sz="1600" b="0" dirty="0">
                <a:solidFill>
                  <a:srgbClr val="0000FF"/>
                </a:solidFill>
                <a:effectLst/>
                <a:latin typeface="JetBrains Mono" panose="02000009000000000000" pitchFamily="49" charset="0"/>
              </a:rPr>
              <a:t>{</a:t>
            </a:r>
            <a:r>
              <a:rPr lang="en-US" altLang="zh-CN" sz="1600" b="0" dirty="0" err="1">
                <a:solidFill>
                  <a:srgbClr val="0000FF"/>
                </a:solidFill>
                <a:effectLst/>
                <a:latin typeface="JetBrains Mono" panose="02000009000000000000" pitchFamily="49" charset="0"/>
              </a:rPr>
              <a:t>addr</a:t>
            </a:r>
            <a:r>
              <a:rPr lang="en-US" altLang="zh-CN" sz="1600" b="0" dirty="0">
                <a:solidFill>
                  <a:srgbClr val="0000FF"/>
                </a:solidFill>
                <a:effectLst/>
                <a:latin typeface="JetBrains Mono" panose="02000009000000000000" pitchFamily="49" charset="0"/>
              </a:rPr>
              <a:t>}</a:t>
            </a:r>
            <a:r>
              <a:rPr lang="en-US" altLang="zh-CN" sz="1600" b="0" dirty="0">
                <a:solidFill>
                  <a:srgbClr val="B776FB"/>
                </a:solidFill>
                <a:effectLst/>
                <a:latin typeface="JetBrains Mono" panose="02000009000000000000" pitchFamily="49" charset="0"/>
              </a:rPr>
              <a:t>\</a:t>
            </a:r>
            <a:r>
              <a:rPr lang="en-US" altLang="zh-CN" sz="1600" b="0" dirty="0" err="1">
                <a:solidFill>
                  <a:srgbClr val="B776FB"/>
                </a:solidFill>
                <a:effectLst/>
                <a:latin typeface="JetBrains Mono" panose="02000009000000000000" pitchFamily="49" charset="0"/>
              </a:rPr>
              <a:t>n</a:t>
            </a:r>
            <a:r>
              <a:rPr lang="en-US" altLang="zh-CN" sz="1600" b="0" dirty="0" err="1">
                <a:solidFill>
                  <a:srgbClr val="E21F1F"/>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format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time</a:t>
            </a:r>
            <a:r>
              <a:rPr lang="en-US" altLang="zh-CN" sz="1600" b="0" dirty="0">
                <a:solidFill>
                  <a:srgbClr val="000000"/>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time.ctime</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r>
              <a:rPr lang="en-US" altLang="zh-CN" sz="1600" b="0" dirty="0">
                <a:solidFill>
                  <a:srgbClr val="2B91AF"/>
                </a:solidFill>
                <a:effectLst/>
                <a:latin typeface="JetBrains Mono" panose="02000009000000000000" pitchFamily="49" charset="0"/>
              </a:rPr>
              <a:t>str</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log_file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write</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udter</a:t>
            </a:r>
            <a:r>
              <a:rPr lang="en-US" altLang="zh-CN" sz="1600" b="0" dirty="0" err="1">
                <a:solidFill>
                  <a:srgbClr val="000000"/>
                </a:solidFill>
                <a:effectLst/>
                <a:latin typeface="JetBrains Mono" panose="02000009000000000000" pitchFamily="49" charset="0"/>
              </a:rPr>
              <a:t>.sendack</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frame_expected</a:t>
            </a:r>
            <a:r>
              <a:rPr lang="en-US" altLang="zh-CN" sz="1600" b="0" dirty="0">
                <a:solidFill>
                  <a:srgbClr val="000000"/>
                </a:solidFill>
                <a:effectLst/>
                <a:latin typeface="JetBrains Mono" panose="02000009000000000000" pitchFamily="49" charset="0"/>
              </a:rPr>
              <a:t> - </a:t>
            </a:r>
            <a:r>
              <a:rPr lang="en-US" altLang="zh-CN" sz="1600" b="0" dirty="0">
                <a:solidFill>
                  <a:srgbClr val="098658"/>
                </a:solidFill>
                <a:effectLst/>
                <a:latin typeface="JetBrains Mono" panose="02000009000000000000" pitchFamily="49" charset="0"/>
              </a:rPr>
              <a:t>1</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sock</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addr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{time}</a:t>
            </a:r>
            <a:r>
              <a:rPr lang="en-US" altLang="zh-CN" sz="1600" b="0" dirty="0">
                <a:solidFill>
                  <a:srgbClr val="A31515"/>
                </a:solidFill>
                <a:effectLst/>
                <a:latin typeface="JetBrains Mono" panose="02000009000000000000" pitchFamily="49" charset="0"/>
              </a:rPr>
              <a:t>: Program execution completed.</a:t>
            </a:r>
            <a:r>
              <a:rPr lang="en-US" altLang="zh-CN" sz="1600" b="0" dirty="0">
                <a:solidFill>
                  <a:srgbClr val="B776FB"/>
                </a:solidFill>
                <a:effectLst/>
                <a:latin typeface="JetBrains Mono" panose="02000009000000000000" pitchFamily="49" charset="0"/>
              </a:rPr>
              <a:t>\</a:t>
            </a:r>
            <a:r>
              <a:rPr lang="en-US" altLang="zh-CN" sz="1600" b="0" dirty="0" err="1">
                <a:solidFill>
                  <a:srgbClr val="B776FB"/>
                </a:solidFill>
                <a:effectLst/>
                <a:latin typeface="JetBrains Mono" panose="02000009000000000000" pitchFamily="49" charset="0"/>
              </a:rPr>
              <a:t>n</a:t>
            </a:r>
            <a:r>
              <a:rPr lang="en-US" altLang="zh-CN" sz="1600" b="0" dirty="0" err="1">
                <a:solidFill>
                  <a:srgbClr val="E21F1F"/>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format</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time</a:t>
            </a:r>
            <a:r>
              <a:rPr lang="en-US" altLang="zh-CN" sz="1600" b="0" dirty="0">
                <a:solidFill>
                  <a:srgbClr val="000000"/>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time.ctime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log_file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write</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print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Program execution completed. Check log file for details.</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写日志尾</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{time}</a:t>
            </a:r>
            <a:r>
              <a:rPr lang="en-US" altLang="zh-CN" sz="1600" b="0" dirty="0">
                <a:solidFill>
                  <a:srgbClr val="A31515"/>
                </a:solidFill>
                <a:effectLst/>
                <a:latin typeface="JetBrains Mono" panose="02000009000000000000" pitchFamily="49" charset="0"/>
              </a:rPr>
              <a:t>: Data received successfully.</a:t>
            </a:r>
            <a:r>
              <a:rPr lang="en-US" altLang="zh-CN" sz="1600" b="0" dirty="0">
                <a:solidFill>
                  <a:srgbClr val="B776FB"/>
                </a:solidFill>
                <a:effectLst/>
                <a:latin typeface="JetBrains Mono" panose="02000009000000000000" pitchFamily="49" charset="0"/>
              </a:rPr>
              <a:t>\</a:t>
            </a:r>
            <a:r>
              <a:rPr lang="en-US" altLang="zh-CN" sz="1600" b="0" dirty="0" err="1">
                <a:solidFill>
                  <a:srgbClr val="B776FB"/>
                </a:solidFill>
                <a:effectLst/>
                <a:latin typeface="JetBrains Mono" panose="02000009000000000000" pitchFamily="49" charset="0"/>
              </a:rPr>
              <a:t>n</a:t>
            </a:r>
            <a:r>
              <a:rPr lang="en-US" altLang="zh-CN" sz="1600" b="0" dirty="0" err="1">
                <a:solidFill>
                  <a:srgbClr val="E21F1F"/>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format</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time</a:t>
            </a:r>
            <a:r>
              <a:rPr lang="en-US" altLang="zh-CN" sz="1600" b="0" dirty="0">
                <a:solidFill>
                  <a:srgbClr val="000000"/>
                </a:solidFill>
                <a:effectLst/>
                <a:latin typeface="JetBrains Mono" panose="02000009000000000000" pitchFamily="49" charset="0"/>
              </a:rPr>
              <a:t>=</a:t>
            </a:r>
            <a:r>
              <a:rPr lang="en-US" altLang="zh-CN" sz="1600" b="0" dirty="0" err="1">
                <a:solidFill>
                  <a:srgbClr val="000000"/>
                </a:solidFill>
                <a:effectLst/>
                <a:latin typeface="JetBrains Mono" panose="02000009000000000000" pitchFamily="49" charset="0"/>
              </a:rPr>
              <a:t>time.ctime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log_file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write</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log_message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关闭日志文件</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log_file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close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file</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close</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endParaRPr lang="en-US" altLang="zh-CN" sz="1600" b="0" dirty="0">
              <a:solidFill>
                <a:srgbClr val="000000"/>
              </a:solidFill>
              <a:effectLst/>
              <a:latin typeface="JetBrains Mono" panose="02000009000000000000" pitchFamily="49" charset="0"/>
            </a:endParaRPr>
          </a:p>
          <a:p>
            <a:pPr algn="l">
              <a:lnSpc>
                <a:spcPct val="90000"/>
              </a:lnSpc>
            </a:pPr>
            <a:endParaRPr lang="zh-CN" altLang="zh-CN" sz="4100" dirty="0">
              <a:latin typeface="苹方-简" panose="020B0400000000000000" pitchFamily="34" charset="-128"/>
              <a:ea typeface="苹方-简" panose="020B0400000000000000" pitchFamily="34" charset="-128"/>
            </a:endParaRPr>
          </a:p>
        </p:txBody>
      </p:sp>
      <p:sp>
        <p:nvSpPr>
          <p:cNvPr id="5" name="文本框 4">
            <a:extLst>
              <a:ext uri="{FF2B5EF4-FFF2-40B4-BE49-F238E27FC236}">
                <a16:creationId xmlns:a16="http://schemas.microsoft.com/office/drawing/2014/main" id="{653B8F90-C49F-474E-8D1B-5B46F1CA87AF}"/>
              </a:ext>
            </a:extLst>
          </p:cNvPr>
          <p:cNvSpPr txBox="1"/>
          <p:nvPr/>
        </p:nvSpPr>
        <p:spPr>
          <a:xfrm>
            <a:off x="12192000" y="2898185"/>
            <a:ext cx="10922000" cy="91409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这段代码实现了一个基于可靠传输协议的文件接收程序。以下是主要的步骤：</a:t>
            </a:r>
          </a:p>
          <a:p>
            <a:pPr lvl="1" algn="l"/>
            <a:r>
              <a:rPr lang="zh-CN" altLang="en-US" sz="2800" dirty="0">
                <a:latin typeface="苹方-简" panose="020B0400000000000000" pitchFamily="34" charset="-128"/>
                <a:ea typeface="苹方-简" panose="020B0400000000000000" pitchFamily="34" charset="-128"/>
              </a:rPr>
              <a:t>导入所需的模块：configparser、time、UDT、crc和packet。</a:t>
            </a:r>
          </a:p>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创建一个UDT对象，该对象用于接收数据包，并设置了一个错误率和丢包率。</a:t>
            </a:r>
          </a:p>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打开一个用于写入接收的文件的文件对象，并打开一个用于写入日志的文件对象。</a:t>
            </a:r>
          </a:p>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初始化期望接收的数据包序号为0。</a:t>
            </a:r>
          </a:p>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在日志文件中写入开始接收文件的信息。</a:t>
            </a:r>
          </a:p>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使用UDT对象的recv()方法接收数据包，提取数据包的序号、校验和和数据。</a:t>
            </a:r>
          </a:p>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计算数据的校验和，如果数据出错，则记录错误日志并忽略该数据包。</a:t>
            </a:r>
          </a:p>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如果数据包的序号等于期望的序号，则记录正确日志，并发送ACK确认，并将期望的序号加1，并将数据写入文件。</a:t>
            </a:r>
          </a:p>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如果数据包的序号不等于期望的序号，则记录正确日志，并发送上一个序号的ACK确认。</a:t>
            </a:r>
          </a:p>
          <a:p>
            <a:pPr algn="l"/>
            <a:r>
              <a:rPr lang="zh-CN" altLang="en-US" sz="2800" dirty="0">
                <a:latin typeface="苹方-简" panose="020B0400000000000000" pitchFamily="34" charset="-128"/>
                <a:ea typeface="苹方-简" panose="020B0400000000000000" pitchFamily="34" charset="-128"/>
              </a:rPr>
              <a:t>如果没有更多的数据包，则写入完成日志并关闭文件和日志文件。</a:t>
            </a:r>
          </a:p>
          <a:p>
            <a:pPr algn="l"/>
            <a:r>
              <a:rPr lang="en-US" altLang="zh-CN" sz="2800" dirty="0">
                <a:latin typeface="苹方-简" panose="020B0400000000000000" pitchFamily="34" charset="-128"/>
                <a:ea typeface="苹方-简" panose="020B0400000000000000" pitchFamily="34" charset="-128"/>
              </a:rPr>
              <a:t>	</a:t>
            </a:r>
            <a:r>
              <a:rPr lang="zh-CN" altLang="en-US" sz="2800" dirty="0">
                <a:latin typeface="苹方-简" panose="020B0400000000000000" pitchFamily="34" charset="-128"/>
                <a:ea typeface="苹方-简" panose="020B0400000000000000" pitchFamily="34" charset="-128"/>
              </a:rPr>
              <a:t>总体上，该程序使用了可靠传输协议来确保数据的正确接收，包括校验和、丢包重传和ACK确认机制。同时，它还记录了日志以便于调试和分析。</a:t>
            </a:r>
          </a:p>
        </p:txBody>
      </p:sp>
      <p:pic>
        <p:nvPicPr>
          <p:cNvPr id="2" name="已录下的声音">
            <a:hlinkClick r:id="" action="ppaction://media"/>
            <a:extLst>
              <a:ext uri="{FF2B5EF4-FFF2-40B4-BE49-F238E27FC236}">
                <a16:creationId xmlns:a16="http://schemas.microsoft.com/office/drawing/2014/main" id="{FE29B57B-B5F9-439A-9068-23FBE3A8EF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597480620"/>
      </p:ext>
    </p:extLst>
  </p:cSld>
  <p:clrMapOvr>
    <a:masterClrMapping/>
  </p:clrMapOvr>
  <p:transition spd="med" advTm="7698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9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en-US" dirty="0">
                <a:latin typeface="苹方-简" panose="020B0400000000000000" pitchFamily="34" charset="-128"/>
                <a:ea typeface="苹方-简" panose="020B0400000000000000" pitchFamily="34" charset="-128"/>
              </a:rPr>
              <a:t>analysis</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10922000" cy="7946279"/>
          </a:xfrm>
          <a:prstGeom prst="rect">
            <a:avLst/>
          </a:prstGeom>
        </p:spPr>
        <p:txBody>
          <a:bodyPr>
            <a:normAutofit/>
          </a:bodyPr>
          <a:lstStyle/>
          <a:p>
            <a:pPr algn="l"/>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使用</a:t>
            </a:r>
            <a:r>
              <a:rPr lang="en-US" altLang="zh-CN" sz="1600" b="0" dirty="0">
                <a:solidFill>
                  <a:srgbClr val="008000"/>
                </a:solidFill>
                <a:effectLst/>
                <a:latin typeface="JetBrains Mono" panose="02000009000000000000" pitchFamily="49" charset="0"/>
              </a:rPr>
              <a:t>seaborn</a:t>
            </a:r>
            <a:r>
              <a:rPr lang="zh-CN" altLang="en-US" sz="1600" b="0" dirty="0">
                <a:solidFill>
                  <a:srgbClr val="008000"/>
                </a:solidFill>
                <a:effectLst/>
                <a:latin typeface="JetBrains Mono" panose="02000009000000000000" pitchFamily="49" charset="0"/>
              </a:rPr>
              <a:t>设置样式</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sns.</a:t>
            </a:r>
            <a:r>
              <a:rPr lang="en-US" altLang="zh-CN" sz="1600" b="0" dirty="0" err="1">
                <a:solidFill>
                  <a:srgbClr val="74531F"/>
                </a:solidFill>
                <a:effectLst/>
                <a:latin typeface="JetBrains Mono" panose="02000009000000000000" pitchFamily="49" charset="0"/>
              </a:rPr>
              <a:t>set</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style</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err="1">
                <a:solidFill>
                  <a:srgbClr val="A31515"/>
                </a:solidFill>
                <a:effectLst/>
                <a:latin typeface="JetBrains Mono" panose="02000009000000000000" pitchFamily="49" charset="0"/>
              </a:rPr>
              <a:t>whitegrid</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font_scale</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1.2</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绘制饼图</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labels</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New</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Timeout</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RT</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sizes</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new_count</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timeout_count</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retransmit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colors</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#66b3ff</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#ff9999</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#ff93ff</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plt.</a:t>
            </a:r>
            <a:r>
              <a:rPr lang="en-US" altLang="zh-CN" sz="1600" b="0" dirty="0" err="1">
                <a:solidFill>
                  <a:srgbClr val="74531F"/>
                </a:solidFill>
                <a:effectLst/>
                <a:latin typeface="JetBrains Mono" panose="02000009000000000000" pitchFamily="49" charset="0"/>
              </a:rPr>
              <a:t>pie</a:t>
            </a:r>
            <a:r>
              <a:rPr lang="en-US" altLang="zh-CN" sz="1600" b="0" dirty="0">
                <a:solidFill>
                  <a:srgbClr val="000000"/>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sizes</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labels</a:t>
            </a:r>
            <a:r>
              <a:rPr lang="en-US" altLang="zh-CN" sz="1600" b="0" dirty="0">
                <a:solidFill>
                  <a:srgbClr val="000000"/>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labels</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colors</a:t>
            </a:r>
            <a:r>
              <a:rPr lang="en-US" altLang="zh-CN" sz="1600" b="0" dirty="0">
                <a:solidFill>
                  <a:srgbClr val="000000"/>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colors</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autopct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%1.1f%%</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startangle</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90</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pctdistance</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0.85</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绘制白色圆圈</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centre_circle</a:t>
            </a:r>
            <a:r>
              <a:rPr lang="en-US" altLang="zh-CN" sz="1600" b="0" dirty="0">
                <a:solidFill>
                  <a:srgbClr val="000000"/>
                </a:solidFill>
                <a:effectLst/>
                <a:latin typeface="JetBrains Mono" panose="02000009000000000000" pitchFamily="49" charset="0"/>
              </a:rPr>
              <a:t> = </a:t>
            </a:r>
            <a:r>
              <a:rPr lang="en-US" altLang="zh-CN" sz="1600" b="0" dirty="0" err="1">
                <a:solidFill>
                  <a:srgbClr val="000000"/>
                </a:solidFill>
                <a:effectLst/>
                <a:latin typeface="JetBrains Mono" panose="02000009000000000000" pitchFamily="49" charset="0"/>
              </a:rPr>
              <a:t>plt.Circle</a:t>
            </a:r>
            <a:r>
              <a:rPr lang="en-US" altLang="zh-CN" sz="1600" b="0" dirty="0">
                <a:solidFill>
                  <a:srgbClr val="000000"/>
                </a:solidFill>
                <a:effectLst/>
                <a:latin typeface="JetBrains Mono" panose="02000009000000000000" pitchFamily="49" charset="0"/>
              </a:rPr>
              <a:t>((</a:t>
            </a:r>
            <a:r>
              <a:rPr lang="en-US" altLang="zh-CN" sz="1600" b="0" dirty="0">
                <a:solidFill>
                  <a:srgbClr val="098658"/>
                </a:solidFill>
                <a:effectLst/>
                <a:latin typeface="JetBrains Mono" panose="02000009000000000000" pitchFamily="49" charset="0"/>
              </a:rPr>
              <a:t>0</a:t>
            </a:r>
            <a:r>
              <a:rPr lang="en-US" altLang="zh-CN" sz="1600" b="0" dirty="0">
                <a:solidFill>
                  <a:srgbClr val="000000"/>
                </a:solidFill>
                <a:effectLst/>
                <a:latin typeface="JetBrains Mono" panose="02000009000000000000" pitchFamily="49" charset="0"/>
              </a:rPr>
              <a:t>, </a:t>
            </a:r>
            <a:r>
              <a:rPr lang="en-US" altLang="zh-CN" sz="1600" b="0" dirty="0">
                <a:solidFill>
                  <a:srgbClr val="098658"/>
                </a:solidFill>
                <a:effectLst/>
                <a:latin typeface="JetBrains Mono" panose="02000009000000000000" pitchFamily="49" charset="0"/>
              </a:rPr>
              <a:t>0</a:t>
            </a:r>
            <a:r>
              <a:rPr lang="en-US" altLang="zh-CN" sz="1600" b="0" dirty="0">
                <a:solidFill>
                  <a:srgbClr val="000000"/>
                </a:solidFill>
                <a:effectLst/>
                <a:latin typeface="JetBrains Mono" panose="02000009000000000000" pitchFamily="49" charset="0"/>
              </a:rPr>
              <a:t>), </a:t>
            </a:r>
            <a:r>
              <a:rPr lang="en-US" altLang="zh-CN" sz="1600" b="0" dirty="0">
                <a:solidFill>
                  <a:srgbClr val="098658"/>
                </a:solidFill>
                <a:effectLst/>
                <a:latin typeface="JetBrains Mono" panose="02000009000000000000" pitchFamily="49" charset="0"/>
              </a:rPr>
              <a:t>0.70</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fc</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white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fig</a:t>
            </a:r>
            <a:r>
              <a:rPr lang="en-US" altLang="zh-CN" sz="1600" b="0" dirty="0">
                <a:solidFill>
                  <a:srgbClr val="000000"/>
                </a:solidFill>
                <a:effectLst/>
                <a:latin typeface="JetBrains Mono" panose="02000009000000000000" pitchFamily="49" charset="0"/>
              </a:rPr>
              <a:t> = </a:t>
            </a:r>
            <a:r>
              <a:rPr lang="en-US" altLang="zh-CN" sz="1600" b="0" dirty="0" err="1">
                <a:solidFill>
                  <a:srgbClr val="000000"/>
                </a:solidFill>
                <a:effectLst/>
                <a:latin typeface="JetBrains Mono" panose="02000009000000000000" pitchFamily="49" charset="0"/>
              </a:rPr>
              <a:t>plt.</a:t>
            </a:r>
            <a:r>
              <a:rPr lang="en-US" altLang="zh-CN" sz="1600" b="0" dirty="0" err="1">
                <a:solidFill>
                  <a:srgbClr val="74531F"/>
                </a:solidFill>
                <a:effectLst/>
                <a:latin typeface="JetBrains Mono" panose="02000009000000000000" pitchFamily="49" charset="0"/>
              </a:rPr>
              <a:t>gcf</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fig</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gca</a:t>
            </a:r>
            <a:r>
              <a:rPr lang="en-US" altLang="zh-CN" sz="1600" b="0" dirty="0">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add_artist</a:t>
            </a:r>
            <a:r>
              <a:rPr lang="en-US" altLang="zh-CN" sz="1600" b="0" dirty="0">
                <a:solidFill>
                  <a:srgbClr val="000000"/>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centre_circle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plt.</a:t>
            </a:r>
            <a:r>
              <a:rPr lang="en-US" altLang="zh-CN" sz="1600" b="0" dirty="0" err="1">
                <a:solidFill>
                  <a:srgbClr val="74531F"/>
                </a:solidFill>
                <a:effectLst/>
                <a:latin typeface="JetBrains Mono" panose="02000009000000000000" pitchFamily="49" charset="0"/>
              </a:rPr>
              <a:t>axis</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equal</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添加标题和配置信息</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plt.</a:t>
            </a:r>
            <a:r>
              <a:rPr lang="en-US" altLang="zh-CN" sz="1600" b="0" dirty="0" err="1">
                <a:solidFill>
                  <a:srgbClr val="74531F"/>
                </a:solidFill>
                <a:effectLst/>
                <a:latin typeface="JetBrains Mono" panose="02000009000000000000" pitchFamily="49" charset="0"/>
              </a:rPr>
              <a:t>title</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Packet Transmission Status</a:t>
            </a:r>
            <a:r>
              <a:rPr lang="en-US" altLang="zh-CN" sz="1600" b="0" dirty="0">
                <a:solidFill>
                  <a:srgbClr val="B776FB"/>
                </a:solidFill>
                <a:effectLst/>
                <a:latin typeface="JetBrains Mono" panose="02000009000000000000" pitchFamily="49" charset="0"/>
              </a:rPr>
              <a:t>\n</a:t>
            </a:r>
            <a:r>
              <a:rPr lang="en-US" altLang="zh-CN" sz="1600" b="0" dirty="0">
                <a:solidFill>
                  <a:srgbClr val="E21F1F"/>
                </a:solidFill>
                <a:effectLst/>
                <a:latin typeface="JetBrains Mono" panose="02000009000000000000" pitchFamily="49" charset="0"/>
              </a:rPr>
              <a: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0000FF"/>
                </a:solidFill>
                <a:effectLst/>
                <a:latin typeface="JetBrains Mono" panose="02000009000000000000" pitchFamily="49" charset="0"/>
              </a:rPr>
              <a:t>f</a:t>
            </a:r>
            <a:r>
              <a:rPr lang="en-US" altLang="zh-CN" sz="1600" b="0" dirty="0" err="1">
                <a:solidFill>
                  <a:srgbClr val="A31515"/>
                </a:solidFill>
                <a:effectLst/>
                <a:latin typeface="JetBrains Mono" panose="02000009000000000000" pitchFamily="49" charset="0"/>
              </a:rPr>
              <a:t>'Send</a:t>
            </a:r>
            <a:r>
              <a:rPr lang="en-US" altLang="zh-CN" sz="1600" b="0" dirty="0">
                <a:solidFill>
                  <a:srgbClr val="A31515"/>
                </a:solidFill>
                <a:effectLst/>
                <a:latin typeface="JetBrains Mono" panose="02000009000000000000" pitchFamily="49" charset="0"/>
              </a:rPr>
              <a:t> IP: </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send_ip</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 Receive IP: </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receiver_ip</a:t>
            </a:r>
            <a:r>
              <a:rPr lang="en-US" altLang="zh-CN" sz="1600" b="0" dirty="0">
                <a:solidFill>
                  <a:srgbClr val="0000FF"/>
                </a:solidFill>
                <a:effectLst/>
                <a:latin typeface="JetBrains Mono" panose="02000009000000000000" pitchFamily="49" charset="0"/>
              </a:rPr>
              <a:t>}</a:t>
            </a:r>
            <a:r>
              <a:rPr lang="en-US" altLang="zh-CN" sz="1600" b="0" dirty="0">
                <a:solidFill>
                  <a:srgbClr val="B776FB"/>
                </a:solidFill>
                <a:effectLst/>
                <a:latin typeface="JetBrains Mono" panose="02000009000000000000" pitchFamily="49" charset="0"/>
              </a:rPr>
              <a:t>\n</a:t>
            </a:r>
            <a:r>
              <a:rPr lang="en-US" altLang="zh-CN" sz="1600" b="0" dirty="0">
                <a:solidFill>
                  <a:srgbClr val="A31515"/>
                </a:solidFill>
                <a:effectLst/>
                <a:latin typeface="JetBrains Mono" panose="02000009000000000000" pitchFamily="49" charset="0"/>
              </a:rPr>
              <a: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0000FF"/>
                </a:solidFill>
                <a:effectLst/>
                <a:latin typeface="JetBrains Mono" panose="02000009000000000000" pitchFamily="49" charset="0"/>
              </a:rPr>
              <a:t>f</a:t>
            </a:r>
            <a:r>
              <a:rPr lang="en-US" altLang="zh-CN" sz="1600" b="0" dirty="0" err="1">
                <a:solidFill>
                  <a:srgbClr val="A31515"/>
                </a:solidFill>
                <a:effectLst/>
                <a:latin typeface="JetBrains Mono" panose="02000009000000000000" pitchFamily="49" charset="0"/>
              </a:rPr>
              <a:t>'Send</a:t>
            </a:r>
            <a:r>
              <a:rPr lang="en-US" altLang="zh-CN" sz="1600" b="0" dirty="0">
                <a:solidFill>
                  <a:srgbClr val="A31515"/>
                </a:solidFill>
                <a:effectLst/>
                <a:latin typeface="JetBrains Mono" panose="02000009000000000000" pitchFamily="49" charset="0"/>
              </a:rPr>
              <a:t> Port: </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send_port</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 Receive Port: </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receiver_port</a:t>
            </a:r>
            <a:r>
              <a:rPr lang="en-US" altLang="zh-CN" sz="1600" b="0" dirty="0">
                <a:solidFill>
                  <a:srgbClr val="0000FF"/>
                </a:solidFill>
                <a:effectLst/>
                <a:latin typeface="JetBrains Mono" panose="02000009000000000000" pitchFamily="49" charset="0"/>
              </a:rPr>
              <a:t>}</a:t>
            </a:r>
            <a:r>
              <a:rPr lang="en-US" altLang="zh-CN" sz="1600" b="0" dirty="0">
                <a:solidFill>
                  <a:srgbClr val="B776FB"/>
                </a:solidFill>
                <a:effectLst/>
                <a:latin typeface="JetBrains Mono" panose="02000009000000000000" pitchFamily="49" charset="0"/>
              </a:rPr>
              <a:t>\n</a:t>
            </a:r>
            <a:r>
              <a:rPr lang="en-US" altLang="zh-CN" sz="1600" b="0" dirty="0">
                <a:solidFill>
                  <a:srgbClr val="A31515"/>
                </a:solidFill>
                <a:effectLst/>
                <a:latin typeface="JetBrains Mono" panose="02000009000000000000" pitchFamily="49" charset="0"/>
              </a:rPr>
              <a: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0000FF"/>
                </a:solidFill>
                <a:effectLst/>
                <a:latin typeface="JetBrains Mono" panose="02000009000000000000" pitchFamily="49" charset="0"/>
              </a:rPr>
              <a:t>f</a:t>
            </a:r>
            <a:r>
              <a:rPr lang="en-US" altLang="zh-CN" sz="1600" b="0" dirty="0" err="1">
                <a:solidFill>
                  <a:srgbClr val="A31515"/>
                </a:solidFill>
                <a:effectLst/>
                <a:latin typeface="JetBrains Mono" panose="02000009000000000000" pitchFamily="49" charset="0"/>
              </a:rPr>
              <a:t>'Window</a:t>
            </a:r>
            <a:r>
              <a:rPr lang="en-US" altLang="zh-CN" sz="1600" b="0" dirty="0">
                <a:solidFill>
                  <a:srgbClr val="A31515"/>
                </a:solidFill>
                <a:effectLst/>
                <a:latin typeface="JetBrains Mono" panose="02000009000000000000" pitchFamily="49" charset="0"/>
              </a:rPr>
              <a:t> Size: </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window_size</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 Data Size: </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data_size</a:t>
            </a:r>
            <a:r>
              <a:rPr lang="en-US" altLang="zh-CN" sz="1600" b="0" dirty="0">
                <a:solidFill>
                  <a:srgbClr val="0000FF"/>
                </a:solidFill>
                <a:effectLst/>
                <a:latin typeface="JetBrains Mono" panose="02000009000000000000" pitchFamily="49" charset="0"/>
              </a:rPr>
              <a:t>}</a:t>
            </a:r>
            <a:r>
              <a:rPr lang="en-US" altLang="zh-CN" sz="1600" b="0" dirty="0">
                <a:solidFill>
                  <a:srgbClr val="B776FB"/>
                </a:solidFill>
                <a:effectLst/>
                <a:latin typeface="JetBrains Mono" panose="02000009000000000000" pitchFamily="49" charset="0"/>
              </a:rPr>
              <a:t>\n</a:t>
            </a:r>
            <a:r>
              <a:rPr lang="en-US" altLang="zh-CN" sz="1600" b="0" dirty="0">
                <a:solidFill>
                  <a:srgbClr val="A31515"/>
                </a:solidFill>
                <a:effectLst/>
                <a:latin typeface="JetBrains Mono" panose="02000009000000000000" pitchFamily="49" charset="0"/>
              </a:rPr>
              <a: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0000FF"/>
                </a:solidFill>
                <a:effectLst/>
                <a:latin typeface="JetBrains Mono" panose="02000009000000000000" pitchFamily="49" charset="0"/>
              </a:rPr>
              <a:t>f</a:t>
            </a:r>
            <a:r>
              <a:rPr lang="en-US" altLang="zh-CN" sz="1600" b="0" dirty="0" err="1">
                <a:solidFill>
                  <a:srgbClr val="A31515"/>
                </a:solidFill>
                <a:effectLst/>
                <a:latin typeface="JetBrains Mono" panose="02000009000000000000" pitchFamily="49" charset="0"/>
              </a:rPr>
              <a:t>'Error</a:t>
            </a:r>
            <a:r>
              <a:rPr lang="en-US" altLang="zh-CN" sz="1600" b="0" dirty="0">
                <a:solidFill>
                  <a:srgbClr val="A31515"/>
                </a:solidFill>
                <a:effectLst/>
                <a:latin typeface="JetBrains Mono" panose="02000009000000000000" pitchFamily="49" charset="0"/>
              </a:rPr>
              <a:t> Rate: </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error_rate</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 Lost Rate: </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lost_rate</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plt.</a:t>
            </a:r>
            <a:r>
              <a:rPr lang="en-US" altLang="zh-CN" sz="1600" b="0" dirty="0" err="1">
                <a:solidFill>
                  <a:srgbClr val="74531F"/>
                </a:solidFill>
                <a:effectLst/>
                <a:latin typeface="JetBrains Mono" panose="02000009000000000000" pitchFamily="49" charset="0"/>
              </a:rPr>
              <a:t>tight_layout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plt.</a:t>
            </a:r>
            <a:r>
              <a:rPr lang="en-US" altLang="zh-CN" sz="1600" b="0" dirty="0" err="1">
                <a:solidFill>
                  <a:srgbClr val="74531F"/>
                </a:solidFill>
                <a:effectLst/>
                <a:latin typeface="JetBrains Mono" panose="02000009000000000000" pitchFamily="49" charset="0"/>
              </a:rPr>
              <a:t>show</a:t>
            </a:r>
            <a:r>
              <a:rPr lang="en-US" altLang="zh-CN" sz="1600" b="0" dirty="0">
                <a:solidFill>
                  <a:srgbClr val="000000"/>
                </a:solidFill>
                <a:effectLst/>
                <a:latin typeface="JetBrains Mono" panose="02000009000000000000" pitchFamily="49" charset="0"/>
              </a:rPr>
              <a:t>()</a:t>
            </a:r>
          </a:p>
          <a:p>
            <a:pPr algn="l">
              <a:lnSpc>
                <a:spcPct val="90000"/>
              </a:lnSpc>
            </a:pPr>
            <a:endParaRPr lang="zh-CN" altLang="zh-CN" sz="4100" dirty="0">
              <a:latin typeface="苹方-简" panose="020B0400000000000000" pitchFamily="34" charset="-128"/>
              <a:ea typeface="苹方-简" panose="020B0400000000000000" pitchFamily="34" charset="-128"/>
            </a:endParaRPr>
          </a:p>
        </p:txBody>
      </p:sp>
      <p:sp>
        <p:nvSpPr>
          <p:cNvPr id="5" name="文本框 4">
            <a:extLst>
              <a:ext uri="{FF2B5EF4-FFF2-40B4-BE49-F238E27FC236}">
                <a16:creationId xmlns:a16="http://schemas.microsoft.com/office/drawing/2014/main" id="{C96F5966-40D4-4DAE-B2AD-7E5FDC531157}"/>
              </a:ext>
            </a:extLst>
          </p:cNvPr>
          <p:cNvSpPr txBox="1"/>
          <p:nvPr/>
        </p:nvSpPr>
        <p:spPr>
          <a:xfrm>
            <a:off x="12192000" y="2898184"/>
            <a:ext cx="10780295" cy="87100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US" altLang="zh-CN" sz="2800" b="0" i="0" dirty="0">
                <a:solidFill>
                  <a:srgbClr val="050E17"/>
                </a:solidFill>
                <a:effectLst/>
                <a:latin typeface="苹方-简" panose="020B0400000000000000" pitchFamily="34" charset="-128"/>
                <a:ea typeface="苹方-简" panose="020B0400000000000000" pitchFamily="34" charset="-128"/>
              </a:rPr>
              <a:t>	</a:t>
            </a:r>
            <a:r>
              <a:rPr lang="zh-CN" altLang="en-US" sz="2800" b="0" i="0" dirty="0">
                <a:solidFill>
                  <a:srgbClr val="050E17"/>
                </a:solidFill>
                <a:effectLst/>
                <a:latin typeface="苹方-简" panose="020B0400000000000000" pitchFamily="34" charset="-128"/>
                <a:ea typeface="苹方-简" panose="020B0400000000000000" pitchFamily="34" charset="-128"/>
              </a:rPr>
              <a:t>首先，使用</a:t>
            </a:r>
            <a:r>
              <a:rPr lang="en-US" altLang="zh-CN" sz="2800" b="0" i="0" dirty="0">
                <a:solidFill>
                  <a:srgbClr val="050E17"/>
                </a:solidFill>
                <a:effectLst/>
                <a:latin typeface="苹方-简" panose="020B0400000000000000" pitchFamily="34" charset="-128"/>
                <a:ea typeface="苹方-简" panose="020B0400000000000000" pitchFamily="34" charset="-128"/>
              </a:rPr>
              <a:t>Seaborn</a:t>
            </a:r>
            <a:r>
              <a:rPr lang="zh-CN" altLang="en-US" sz="2800" b="0" i="0" dirty="0">
                <a:solidFill>
                  <a:srgbClr val="050E17"/>
                </a:solidFill>
                <a:effectLst/>
                <a:latin typeface="苹方-简" panose="020B0400000000000000" pitchFamily="34" charset="-128"/>
                <a:ea typeface="苹方-简" panose="020B0400000000000000" pitchFamily="34" charset="-128"/>
              </a:rPr>
              <a:t>库设置样式，将样式设置为白色网格线和字体比例为</a:t>
            </a:r>
            <a:r>
              <a:rPr lang="en-US" altLang="zh-CN" sz="2800" b="0" i="0" dirty="0">
                <a:solidFill>
                  <a:srgbClr val="050E17"/>
                </a:solidFill>
                <a:effectLst/>
                <a:latin typeface="苹方-简" panose="020B0400000000000000" pitchFamily="34" charset="-128"/>
                <a:ea typeface="苹方-简" panose="020B0400000000000000" pitchFamily="34" charset="-128"/>
              </a:rPr>
              <a:t>1.2</a:t>
            </a:r>
            <a:r>
              <a:rPr lang="zh-CN" altLang="en-US" sz="2800" b="0" i="0" dirty="0">
                <a:solidFill>
                  <a:srgbClr val="050E17"/>
                </a:solidFill>
                <a:effectLst/>
                <a:latin typeface="苹方-简" panose="020B0400000000000000" pitchFamily="34" charset="-128"/>
                <a:ea typeface="苹方-简" panose="020B0400000000000000" pitchFamily="34" charset="-128"/>
              </a:rPr>
              <a:t>。</a:t>
            </a:r>
          </a:p>
          <a:p>
            <a:pPr algn="l"/>
            <a:r>
              <a:rPr lang="en-US" altLang="zh-CN" sz="2800" b="0" i="0" dirty="0">
                <a:solidFill>
                  <a:srgbClr val="050E17"/>
                </a:solidFill>
                <a:effectLst/>
                <a:latin typeface="苹方-简" panose="020B0400000000000000" pitchFamily="34" charset="-128"/>
                <a:ea typeface="苹方-简" panose="020B0400000000000000" pitchFamily="34" charset="-128"/>
              </a:rPr>
              <a:t>	</a:t>
            </a:r>
            <a:r>
              <a:rPr lang="zh-CN" altLang="en-US" sz="2800" b="0" i="0" dirty="0">
                <a:solidFill>
                  <a:srgbClr val="050E17"/>
                </a:solidFill>
                <a:effectLst/>
                <a:latin typeface="苹方-简" panose="020B0400000000000000" pitchFamily="34" charset="-128"/>
                <a:ea typeface="苹方-简" panose="020B0400000000000000" pitchFamily="34" charset="-128"/>
              </a:rPr>
              <a:t>接着，定义标签、尺寸和颜色，用于绘制饼图。标签包括三个类别：新数据包（</a:t>
            </a:r>
            <a:r>
              <a:rPr lang="en-US" altLang="zh-CN" sz="2800" b="0" i="0" dirty="0">
                <a:solidFill>
                  <a:srgbClr val="050E17"/>
                </a:solidFill>
                <a:effectLst/>
                <a:latin typeface="苹方-简" panose="020B0400000000000000" pitchFamily="34" charset="-128"/>
                <a:ea typeface="苹方-简" panose="020B0400000000000000" pitchFamily="34" charset="-128"/>
              </a:rPr>
              <a:t>New</a:t>
            </a:r>
            <a:r>
              <a:rPr lang="zh-CN" altLang="en-US" sz="2800" b="0" i="0" dirty="0">
                <a:solidFill>
                  <a:srgbClr val="050E17"/>
                </a:solidFill>
                <a:effectLst/>
                <a:latin typeface="苹方-简" panose="020B0400000000000000" pitchFamily="34" charset="-128"/>
                <a:ea typeface="苹方-简" panose="020B0400000000000000" pitchFamily="34" charset="-128"/>
              </a:rPr>
              <a:t>）、超时数据包（</a:t>
            </a:r>
            <a:r>
              <a:rPr lang="en-US" altLang="zh-CN" sz="2800" b="0" i="0" dirty="0">
                <a:solidFill>
                  <a:srgbClr val="050E17"/>
                </a:solidFill>
                <a:effectLst/>
                <a:latin typeface="苹方-简" panose="020B0400000000000000" pitchFamily="34" charset="-128"/>
                <a:ea typeface="苹方-简" panose="020B0400000000000000" pitchFamily="34" charset="-128"/>
              </a:rPr>
              <a:t>Timeout</a:t>
            </a:r>
            <a:r>
              <a:rPr lang="zh-CN" altLang="en-US" sz="2800" b="0" i="0" dirty="0">
                <a:solidFill>
                  <a:srgbClr val="050E17"/>
                </a:solidFill>
                <a:effectLst/>
                <a:latin typeface="苹方-简" panose="020B0400000000000000" pitchFamily="34" charset="-128"/>
                <a:ea typeface="苹方-简" panose="020B0400000000000000" pitchFamily="34" charset="-128"/>
              </a:rPr>
              <a:t>）和重传数据包（</a:t>
            </a:r>
            <a:r>
              <a:rPr lang="en-US" altLang="zh-CN" sz="2800" b="0" i="0" dirty="0">
                <a:solidFill>
                  <a:srgbClr val="050E17"/>
                </a:solidFill>
                <a:effectLst/>
                <a:latin typeface="苹方-简" panose="020B0400000000000000" pitchFamily="34" charset="-128"/>
                <a:ea typeface="苹方-简" panose="020B0400000000000000" pitchFamily="34" charset="-128"/>
              </a:rPr>
              <a:t>RT</a:t>
            </a:r>
            <a:r>
              <a:rPr lang="zh-CN" altLang="en-US" sz="2800" b="0" i="0" dirty="0">
                <a:solidFill>
                  <a:srgbClr val="050E17"/>
                </a:solidFill>
                <a:effectLst/>
                <a:latin typeface="苹方-简" panose="020B0400000000000000" pitchFamily="34" charset="-128"/>
                <a:ea typeface="苹方-简" panose="020B0400000000000000" pitchFamily="34" charset="-128"/>
              </a:rPr>
              <a:t>）；尺寸包括三个数值：新数据包的数量（</a:t>
            </a:r>
            <a:r>
              <a:rPr lang="en-US" altLang="zh-CN" sz="2800" b="0" i="0" dirty="0" err="1">
                <a:solidFill>
                  <a:srgbClr val="050E17"/>
                </a:solidFill>
                <a:effectLst/>
                <a:latin typeface="苹方-简" panose="020B0400000000000000" pitchFamily="34" charset="-128"/>
                <a:ea typeface="苹方-简" panose="020B0400000000000000" pitchFamily="34" charset="-128"/>
              </a:rPr>
              <a:t>new_count</a:t>
            </a:r>
            <a:r>
              <a:rPr lang="zh-CN" altLang="en-US" sz="2800" b="0" i="0" dirty="0">
                <a:solidFill>
                  <a:srgbClr val="050E17"/>
                </a:solidFill>
                <a:effectLst/>
                <a:latin typeface="苹方-简" panose="020B0400000000000000" pitchFamily="34" charset="-128"/>
                <a:ea typeface="苹方-简" panose="020B0400000000000000" pitchFamily="34" charset="-128"/>
              </a:rPr>
              <a:t>）、超时数据包的数量（</a:t>
            </a:r>
            <a:r>
              <a:rPr lang="en-US" altLang="zh-CN" sz="2800" b="0" i="0" dirty="0" err="1">
                <a:solidFill>
                  <a:srgbClr val="050E17"/>
                </a:solidFill>
                <a:effectLst/>
                <a:latin typeface="苹方-简" panose="020B0400000000000000" pitchFamily="34" charset="-128"/>
                <a:ea typeface="苹方-简" panose="020B0400000000000000" pitchFamily="34" charset="-128"/>
              </a:rPr>
              <a:t>timeout_count</a:t>
            </a:r>
            <a:r>
              <a:rPr lang="zh-CN" altLang="en-US" sz="2800" b="0" i="0" dirty="0">
                <a:solidFill>
                  <a:srgbClr val="050E17"/>
                </a:solidFill>
                <a:effectLst/>
                <a:latin typeface="苹方-简" panose="020B0400000000000000" pitchFamily="34" charset="-128"/>
                <a:ea typeface="苹方-简" panose="020B0400000000000000" pitchFamily="34" charset="-128"/>
              </a:rPr>
              <a:t>）和重传数据包的数量（</a:t>
            </a:r>
            <a:r>
              <a:rPr lang="en-US" altLang="zh-CN" sz="2800" b="0" i="0" dirty="0">
                <a:solidFill>
                  <a:srgbClr val="050E17"/>
                </a:solidFill>
                <a:effectLst/>
                <a:latin typeface="苹方-简" panose="020B0400000000000000" pitchFamily="34" charset="-128"/>
                <a:ea typeface="苹方-简" panose="020B0400000000000000" pitchFamily="34" charset="-128"/>
              </a:rPr>
              <a:t>retransmit</a:t>
            </a:r>
            <a:r>
              <a:rPr lang="zh-CN" altLang="en-US" sz="2800" b="0" i="0" dirty="0">
                <a:solidFill>
                  <a:srgbClr val="050E17"/>
                </a:solidFill>
                <a:effectLst/>
                <a:latin typeface="苹方-简" panose="020B0400000000000000" pitchFamily="34" charset="-128"/>
                <a:ea typeface="苹方-简" panose="020B0400000000000000" pitchFamily="34" charset="-128"/>
              </a:rPr>
              <a:t>）；颜色包括三个颜色值：蓝色（</a:t>
            </a:r>
            <a:r>
              <a:rPr lang="en-US" altLang="zh-CN" sz="2800" b="0" i="0" dirty="0">
                <a:solidFill>
                  <a:srgbClr val="050E17"/>
                </a:solidFill>
                <a:effectLst/>
                <a:latin typeface="苹方-简" panose="020B0400000000000000" pitchFamily="34" charset="-128"/>
                <a:ea typeface="苹方-简" panose="020B0400000000000000" pitchFamily="34" charset="-128"/>
              </a:rPr>
              <a:t>#66b3ff</a:t>
            </a:r>
            <a:r>
              <a:rPr lang="zh-CN" altLang="en-US" sz="2800" b="0" i="0" dirty="0">
                <a:solidFill>
                  <a:srgbClr val="050E17"/>
                </a:solidFill>
                <a:effectLst/>
                <a:latin typeface="苹方-简" panose="020B0400000000000000" pitchFamily="34" charset="-128"/>
                <a:ea typeface="苹方-简" panose="020B0400000000000000" pitchFamily="34" charset="-128"/>
              </a:rPr>
              <a:t>）、粉红色（</a:t>
            </a:r>
            <a:r>
              <a:rPr lang="en-US" altLang="zh-CN" sz="2800" b="0" i="0" dirty="0">
                <a:solidFill>
                  <a:srgbClr val="050E17"/>
                </a:solidFill>
                <a:effectLst/>
                <a:latin typeface="苹方-简" panose="020B0400000000000000" pitchFamily="34" charset="-128"/>
                <a:ea typeface="苹方-简" panose="020B0400000000000000" pitchFamily="34" charset="-128"/>
              </a:rPr>
              <a:t>#ff9999</a:t>
            </a:r>
            <a:r>
              <a:rPr lang="zh-CN" altLang="en-US" sz="2800" b="0" i="0" dirty="0">
                <a:solidFill>
                  <a:srgbClr val="050E17"/>
                </a:solidFill>
                <a:effectLst/>
                <a:latin typeface="苹方-简" panose="020B0400000000000000" pitchFamily="34" charset="-128"/>
                <a:ea typeface="苹方-简" panose="020B0400000000000000" pitchFamily="34" charset="-128"/>
              </a:rPr>
              <a:t>）和洋红色（</a:t>
            </a:r>
            <a:r>
              <a:rPr lang="en-US" altLang="zh-CN" sz="2800" b="0" i="0" dirty="0">
                <a:solidFill>
                  <a:srgbClr val="050E17"/>
                </a:solidFill>
                <a:effectLst/>
                <a:latin typeface="苹方-简" panose="020B0400000000000000" pitchFamily="34" charset="-128"/>
                <a:ea typeface="苹方-简" panose="020B0400000000000000" pitchFamily="34" charset="-128"/>
              </a:rPr>
              <a:t>#ff93ff</a:t>
            </a:r>
            <a:r>
              <a:rPr lang="zh-CN" altLang="en-US" sz="2800" b="0" i="0" dirty="0">
                <a:solidFill>
                  <a:srgbClr val="050E17"/>
                </a:solidFill>
                <a:effectLst/>
                <a:latin typeface="苹方-简" panose="020B0400000000000000" pitchFamily="34" charset="-128"/>
                <a:ea typeface="苹方-简" panose="020B0400000000000000" pitchFamily="34" charset="-128"/>
              </a:rPr>
              <a:t>）。</a:t>
            </a:r>
          </a:p>
          <a:p>
            <a:pPr algn="l"/>
            <a:r>
              <a:rPr lang="en-US" altLang="zh-CN" sz="2800" b="0" i="0" dirty="0">
                <a:solidFill>
                  <a:srgbClr val="050E17"/>
                </a:solidFill>
                <a:effectLst/>
                <a:latin typeface="苹方-简" panose="020B0400000000000000" pitchFamily="34" charset="-128"/>
                <a:ea typeface="苹方-简" panose="020B0400000000000000" pitchFamily="34" charset="-128"/>
              </a:rPr>
              <a:t>	</a:t>
            </a:r>
            <a:r>
              <a:rPr lang="zh-CN" altLang="en-US" sz="2800" b="0" i="0" dirty="0">
                <a:solidFill>
                  <a:srgbClr val="050E17"/>
                </a:solidFill>
                <a:effectLst/>
                <a:latin typeface="苹方-简" panose="020B0400000000000000" pitchFamily="34" charset="-128"/>
                <a:ea typeface="苹方-简" panose="020B0400000000000000" pitchFamily="34" charset="-128"/>
              </a:rPr>
              <a:t>然后，使用</a:t>
            </a:r>
            <a:r>
              <a:rPr lang="en-US" altLang="zh-CN" sz="2800" b="0" i="0" dirty="0" err="1">
                <a:solidFill>
                  <a:srgbClr val="050E17"/>
                </a:solidFill>
                <a:effectLst/>
                <a:latin typeface="苹方-简" panose="020B0400000000000000" pitchFamily="34" charset="-128"/>
                <a:ea typeface="苹方-简" panose="020B0400000000000000" pitchFamily="34" charset="-128"/>
              </a:rPr>
              <a:t>plt.pie</a:t>
            </a:r>
            <a:r>
              <a:rPr lang="en-US" altLang="zh-CN" sz="2800" b="0" i="0" dirty="0">
                <a:solidFill>
                  <a:srgbClr val="050E17"/>
                </a:solidFill>
                <a:effectLst/>
                <a:latin typeface="苹方-简" panose="020B0400000000000000" pitchFamily="34" charset="-128"/>
                <a:ea typeface="苹方-简" panose="020B0400000000000000" pitchFamily="34" charset="-128"/>
              </a:rPr>
              <a:t>()</a:t>
            </a:r>
            <a:r>
              <a:rPr lang="zh-CN" altLang="en-US" sz="2800" b="0" i="0" dirty="0">
                <a:solidFill>
                  <a:srgbClr val="050E17"/>
                </a:solidFill>
                <a:effectLst/>
                <a:latin typeface="苹方-简" panose="020B0400000000000000" pitchFamily="34" charset="-128"/>
                <a:ea typeface="苹方-简" panose="020B0400000000000000" pitchFamily="34" charset="-128"/>
              </a:rPr>
              <a:t>函数绘制饼图，设置尺寸（</a:t>
            </a:r>
            <a:r>
              <a:rPr lang="en-US" altLang="zh-CN" sz="2800" b="0" i="0" dirty="0">
                <a:solidFill>
                  <a:srgbClr val="050E17"/>
                </a:solidFill>
                <a:effectLst/>
                <a:latin typeface="苹方-简" panose="020B0400000000000000" pitchFamily="34" charset="-128"/>
                <a:ea typeface="苹方-简" panose="020B0400000000000000" pitchFamily="34" charset="-128"/>
              </a:rPr>
              <a:t>sizes</a:t>
            </a:r>
            <a:r>
              <a:rPr lang="zh-CN" altLang="en-US" sz="2800" b="0" i="0" dirty="0">
                <a:solidFill>
                  <a:srgbClr val="050E17"/>
                </a:solidFill>
                <a:effectLst/>
                <a:latin typeface="苹方-简" panose="020B0400000000000000" pitchFamily="34" charset="-128"/>
                <a:ea typeface="苹方-简" panose="020B0400000000000000" pitchFamily="34" charset="-128"/>
              </a:rPr>
              <a:t>）、标签（</a:t>
            </a:r>
            <a:r>
              <a:rPr lang="en-US" altLang="zh-CN" sz="2800" b="0" i="0" dirty="0">
                <a:solidFill>
                  <a:srgbClr val="050E17"/>
                </a:solidFill>
                <a:effectLst/>
                <a:latin typeface="苹方-简" panose="020B0400000000000000" pitchFamily="34" charset="-128"/>
                <a:ea typeface="苹方-简" panose="020B0400000000000000" pitchFamily="34" charset="-128"/>
              </a:rPr>
              <a:t>labels</a:t>
            </a:r>
            <a:r>
              <a:rPr lang="zh-CN" altLang="en-US" sz="2800" b="0" i="0" dirty="0">
                <a:solidFill>
                  <a:srgbClr val="050E17"/>
                </a:solidFill>
                <a:effectLst/>
                <a:latin typeface="苹方-简" panose="020B0400000000000000" pitchFamily="34" charset="-128"/>
                <a:ea typeface="苹方-简" panose="020B0400000000000000" pitchFamily="34" charset="-128"/>
              </a:rPr>
              <a:t>）、颜色（</a:t>
            </a:r>
            <a:r>
              <a:rPr lang="en-US" altLang="zh-CN" sz="2800" b="0" i="0" dirty="0">
                <a:solidFill>
                  <a:srgbClr val="050E17"/>
                </a:solidFill>
                <a:effectLst/>
                <a:latin typeface="苹方-简" panose="020B0400000000000000" pitchFamily="34" charset="-128"/>
                <a:ea typeface="苹方-简" panose="020B0400000000000000" pitchFamily="34" charset="-128"/>
              </a:rPr>
              <a:t>colors</a:t>
            </a:r>
            <a:r>
              <a:rPr lang="zh-CN" altLang="en-US" sz="2800" b="0" i="0" dirty="0">
                <a:solidFill>
                  <a:srgbClr val="050E17"/>
                </a:solidFill>
                <a:effectLst/>
                <a:latin typeface="苹方-简" panose="020B0400000000000000" pitchFamily="34" charset="-128"/>
                <a:ea typeface="苹方-简" panose="020B0400000000000000" pitchFamily="34" charset="-128"/>
              </a:rPr>
              <a:t>）、自动百分比（</a:t>
            </a:r>
            <a:r>
              <a:rPr lang="en-US" altLang="zh-CN" sz="2800" b="0" i="0" dirty="0" err="1">
                <a:solidFill>
                  <a:srgbClr val="050E17"/>
                </a:solidFill>
                <a:effectLst/>
                <a:latin typeface="苹方-简" panose="020B0400000000000000" pitchFamily="34" charset="-128"/>
                <a:ea typeface="苹方-简" panose="020B0400000000000000" pitchFamily="34" charset="-128"/>
              </a:rPr>
              <a:t>autopct</a:t>
            </a:r>
            <a:r>
              <a:rPr lang="zh-CN" altLang="en-US" sz="2800" b="0" i="0" dirty="0">
                <a:solidFill>
                  <a:srgbClr val="050E17"/>
                </a:solidFill>
                <a:effectLst/>
                <a:latin typeface="苹方-简" panose="020B0400000000000000" pitchFamily="34" charset="-128"/>
                <a:ea typeface="苹方-简" panose="020B0400000000000000" pitchFamily="34" charset="-128"/>
              </a:rPr>
              <a:t>）、起始角度（</a:t>
            </a:r>
            <a:r>
              <a:rPr lang="en-US" altLang="zh-CN" sz="2800" b="0" i="0" dirty="0" err="1">
                <a:solidFill>
                  <a:srgbClr val="050E17"/>
                </a:solidFill>
                <a:effectLst/>
                <a:latin typeface="苹方-简" panose="020B0400000000000000" pitchFamily="34" charset="-128"/>
                <a:ea typeface="苹方-简" panose="020B0400000000000000" pitchFamily="34" charset="-128"/>
              </a:rPr>
              <a:t>startangle</a:t>
            </a:r>
            <a:r>
              <a:rPr lang="zh-CN" altLang="en-US" sz="2800" b="0" i="0" dirty="0">
                <a:solidFill>
                  <a:srgbClr val="050E17"/>
                </a:solidFill>
                <a:effectLst/>
                <a:latin typeface="苹方-简" panose="020B0400000000000000" pitchFamily="34" charset="-128"/>
                <a:ea typeface="苹方-简" panose="020B0400000000000000" pitchFamily="34" charset="-128"/>
              </a:rPr>
              <a:t>）和百分比距离（</a:t>
            </a:r>
            <a:r>
              <a:rPr lang="en-US" altLang="zh-CN" sz="2800" b="0" i="0" dirty="0" err="1">
                <a:solidFill>
                  <a:srgbClr val="050E17"/>
                </a:solidFill>
                <a:effectLst/>
                <a:latin typeface="苹方-简" panose="020B0400000000000000" pitchFamily="34" charset="-128"/>
                <a:ea typeface="苹方-简" panose="020B0400000000000000" pitchFamily="34" charset="-128"/>
              </a:rPr>
              <a:t>pctdistance</a:t>
            </a:r>
            <a:r>
              <a:rPr lang="zh-CN" altLang="en-US" sz="2800" b="0" i="0" dirty="0">
                <a:solidFill>
                  <a:srgbClr val="050E17"/>
                </a:solidFill>
                <a:effectLst/>
                <a:latin typeface="苹方-简" panose="020B0400000000000000" pitchFamily="34" charset="-128"/>
                <a:ea typeface="苹方-简" panose="020B0400000000000000" pitchFamily="34" charset="-128"/>
              </a:rPr>
              <a:t>）等参数。</a:t>
            </a:r>
          </a:p>
          <a:p>
            <a:pPr algn="l"/>
            <a:r>
              <a:rPr lang="zh-CN" altLang="en-US" sz="2800" b="0" i="0" dirty="0">
                <a:solidFill>
                  <a:srgbClr val="050E17"/>
                </a:solidFill>
                <a:effectLst/>
                <a:latin typeface="苹方-简" panose="020B0400000000000000" pitchFamily="34" charset="-128"/>
                <a:ea typeface="苹方-简" panose="020B0400000000000000" pitchFamily="34" charset="-128"/>
              </a:rPr>
              <a:t>接下来，使用</a:t>
            </a:r>
            <a:r>
              <a:rPr lang="en-US" altLang="zh-CN" sz="2800" b="0" i="0" dirty="0" err="1">
                <a:solidFill>
                  <a:srgbClr val="050E17"/>
                </a:solidFill>
                <a:effectLst/>
                <a:latin typeface="苹方-简" panose="020B0400000000000000" pitchFamily="34" charset="-128"/>
                <a:ea typeface="苹方-简" panose="020B0400000000000000" pitchFamily="34" charset="-128"/>
              </a:rPr>
              <a:t>plt.Circle</a:t>
            </a:r>
            <a:r>
              <a:rPr lang="en-US" altLang="zh-CN" sz="2800" b="0" i="0" dirty="0">
                <a:solidFill>
                  <a:srgbClr val="050E17"/>
                </a:solidFill>
                <a:effectLst/>
                <a:latin typeface="苹方-简" panose="020B0400000000000000" pitchFamily="34" charset="-128"/>
                <a:ea typeface="苹方-简" panose="020B0400000000000000" pitchFamily="34" charset="-128"/>
              </a:rPr>
              <a:t>()</a:t>
            </a:r>
            <a:r>
              <a:rPr lang="zh-CN" altLang="en-US" sz="2800" b="0" i="0" dirty="0">
                <a:solidFill>
                  <a:srgbClr val="050E17"/>
                </a:solidFill>
                <a:effectLst/>
                <a:latin typeface="苹方-简" panose="020B0400000000000000" pitchFamily="34" charset="-128"/>
                <a:ea typeface="苹方-简" panose="020B0400000000000000" pitchFamily="34" charset="-128"/>
              </a:rPr>
              <a:t>函数绘制一个白色圆圈，将其添加到图形中心。</a:t>
            </a:r>
          </a:p>
          <a:p>
            <a:pPr algn="l"/>
            <a:r>
              <a:rPr lang="en-US" altLang="zh-CN" sz="2800" b="0" i="0" dirty="0">
                <a:solidFill>
                  <a:srgbClr val="050E17"/>
                </a:solidFill>
                <a:effectLst/>
                <a:latin typeface="苹方-简" panose="020B0400000000000000" pitchFamily="34" charset="-128"/>
                <a:ea typeface="苹方-简" panose="020B0400000000000000" pitchFamily="34" charset="-128"/>
              </a:rPr>
              <a:t>	</a:t>
            </a:r>
            <a:r>
              <a:rPr lang="zh-CN" altLang="en-US" sz="2800" b="0" i="0" dirty="0">
                <a:solidFill>
                  <a:srgbClr val="050E17"/>
                </a:solidFill>
                <a:effectLst/>
                <a:latin typeface="苹方-简" panose="020B0400000000000000" pitchFamily="34" charset="-128"/>
                <a:ea typeface="苹方-简" panose="020B0400000000000000" pitchFamily="34" charset="-128"/>
              </a:rPr>
              <a:t>接着，使用</a:t>
            </a:r>
            <a:r>
              <a:rPr lang="en-US" altLang="zh-CN" sz="2800" b="0" i="0" dirty="0" err="1">
                <a:solidFill>
                  <a:srgbClr val="050E17"/>
                </a:solidFill>
                <a:effectLst/>
                <a:latin typeface="苹方-简" panose="020B0400000000000000" pitchFamily="34" charset="-128"/>
                <a:ea typeface="苹方-简" panose="020B0400000000000000" pitchFamily="34" charset="-128"/>
              </a:rPr>
              <a:t>plt.axis</a:t>
            </a:r>
            <a:r>
              <a:rPr lang="en-US" altLang="zh-CN" sz="2800" b="0" i="0" dirty="0">
                <a:solidFill>
                  <a:srgbClr val="050E17"/>
                </a:solidFill>
                <a:effectLst/>
                <a:latin typeface="苹方-简" panose="020B0400000000000000" pitchFamily="34" charset="-128"/>
                <a:ea typeface="苹方-简" panose="020B0400000000000000" pitchFamily="34" charset="-128"/>
              </a:rPr>
              <a:t>()</a:t>
            </a:r>
            <a:r>
              <a:rPr lang="zh-CN" altLang="en-US" sz="2800" b="0" i="0" dirty="0">
                <a:solidFill>
                  <a:srgbClr val="050E17"/>
                </a:solidFill>
                <a:effectLst/>
                <a:latin typeface="苹方-简" panose="020B0400000000000000" pitchFamily="34" charset="-128"/>
                <a:ea typeface="苹方-简" panose="020B0400000000000000" pitchFamily="34" charset="-128"/>
              </a:rPr>
              <a:t>函数将</a:t>
            </a:r>
            <a:r>
              <a:rPr lang="en-US" altLang="zh-CN" sz="2800" b="0" i="0" dirty="0">
                <a:solidFill>
                  <a:srgbClr val="050E17"/>
                </a:solidFill>
                <a:effectLst/>
                <a:latin typeface="苹方-简" panose="020B0400000000000000" pitchFamily="34" charset="-128"/>
                <a:ea typeface="苹方-简" panose="020B0400000000000000" pitchFamily="34" charset="-128"/>
              </a:rPr>
              <a:t>x</a:t>
            </a:r>
            <a:r>
              <a:rPr lang="zh-CN" altLang="en-US" sz="2800" b="0" i="0" dirty="0">
                <a:solidFill>
                  <a:srgbClr val="050E17"/>
                </a:solidFill>
                <a:effectLst/>
                <a:latin typeface="苹方-简" panose="020B0400000000000000" pitchFamily="34" charset="-128"/>
                <a:ea typeface="苹方-简" panose="020B0400000000000000" pitchFamily="34" charset="-128"/>
              </a:rPr>
              <a:t>和</a:t>
            </a:r>
            <a:r>
              <a:rPr lang="en-US" altLang="zh-CN" sz="2800" b="0" i="0" dirty="0">
                <a:solidFill>
                  <a:srgbClr val="050E17"/>
                </a:solidFill>
                <a:effectLst/>
                <a:latin typeface="苹方-简" panose="020B0400000000000000" pitchFamily="34" charset="-128"/>
                <a:ea typeface="苹方-简" panose="020B0400000000000000" pitchFamily="34" charset="-128"/>
              </a:rPr>
              <a:t>y</a:t>
            </a:r>
            <a:r>
              <a:rPr lang="zh-CN" altLang="en-US" sz="2800" b="0" i="0" dirty="0">
                <a:solidFill>
                  <a:srgbClr val="050E17"/>
                </a:solidFill>
                <a:effectLst/>
                <a:latin typeface="苹方-简" panose="020B0400000000000000" pitchFamily="34" charset="-128"/>
                <a:ea typeface="苹方-简" panose="020B0400000000000000" pitchFamily="34" charset="-128"/>
              </a:rPr>
              <a:t>轴设置为相等的比例，使饼图保持圆形。</a:t>
            </a:r>
          </a:p>
          <a:p>
            <a:pPr algn="l"/>
            <a:r>
              <a:rPr lang="en-US" altLang="zh-CN" sz="2800" b="0" i="0" dirty="0">
                <a:solidFill>
                  <a:srgbClr val="050E17"/>
                </a:solidFill>
                <a:effectLst/>
                <a:latin typeface="苹方-简" panose="020B0400000000000000" pitchFamily="34" charset="-128"/>
                <a:ea typeface="苹方-简" panose="020B0400000000000000" pitchFamily="34" charset="-128"/>
              </a:rPr>
              <a:t>	</a:t>
            </a:r>
            <a:r>
              <a:rPr lang="zh-CN" altLang="en-US" sz="2800" b="0" i="0" dirty="0">
                <a:solidFill>
                  <a:srgbClr val="050E17"/>
                </a:solidFill>
                <a:effectLst/>
                <a:latin typeface="苹方-简" panose="020B0400000000000000" pitchFamily="34" charset="-128"/>
                <a:ea typeface="苹方-简" panose="020B0400000000000000" pitchFamily="34" charset="-128"/>
              </a:rPr>
              <a:t>然后，使用</a:t>
            </a:r>
            <a:r>
              <a:rPr lang="en-US" altLang="zh-CN" sz="2800" b="0" i="0" dirty="0" err="1">
                <a:solidFill>
                  <a:srgbClr val="050E17"/>
                </a:solidFill>
                <a:effectLst/>
                <a:latin typeface="苹方-简" panose="020B0400000000000000" pitchFamily="34" charset="-128"/>
                <a:ea typeface="苹方-简" panose="020B0400000000000000" pitchFamily="34" charset="-128"/>
              </a:rPr>
              <a:t>plt.title</a:t>
            </a:r>
            <a:r>
              <a:rPr lang="en-US" altLang="zh-CN" sz="2800" b="0" i="0" dirty="0">
                <a:solidFill>
                  <a:srgbClr val="050E17"/>
                </a:solidFill>
                <a:effectLst/>
                <a:latin typeface="苹方-简" panose="020B0400000000000000" pitchFamily="34" charset="-128"/>
                <a:ea typeface="苹方-简" panose="020B0400000000000000" pitchFamily="34" charset="-128"/>
              </a:rPr>
              <a:t>()</a:t>
            </a:r>
            <a:r>
              <a:rPr lang="zh-CN" altLang="en-US" sz="2800" b="0" i="0" dirty="0">
                <a:solidFill>
                  <a:srgbClr val="050E17"/>
                </a:solidFill>
                <a:effectLst/>
                <a:latin typeface="苹方-简" panose="020B0400000000000000" pitchFamily="34" charset="-128"/>
                <a:ea typeface="苹方-简" panose="020B0400000000000000" pitchFamily="34" charset="-128"/>
              </a:rPr>
              <a:t>函数添加标题，并在标题中包括发送端</a:t>
            </a:r>
            <a:r>
              <a:rPr lang="en-US" altLang="zh-CN" sz="2800" b="0" i="0" dirty="0">
                <a:solidFill>
                  <a:srgbClr val="050E17"/>
                </a:solidFill>
                <a:effectLst/>
                <a:latin typeface="苹方-简" panose="020B0400000000000000" pitchFamily="34" charset="-128"/>
                <a:ea typeface="苹方-简" panose="020B0400000000000000" pitchFamily="34" charset="-128"/>
              </a:rPr>
              <a:t>IP</a:t>
            </a:r>
            <a:r>
              <a:rPr lang="zh-CN" altLang="en-US" sz="2800" b="0" i="0" dirty="0">
                <a:solidFill>
                  <a:srgbClr val="050E17"/>
                </a:solidFill>
                <a:effectLst/>
                <a:latin typeface="苹方-简" panose="020B0400000000000000" pitchFamily="34" charset="-128"/>
                <a:ea typeface="苹方-简" panose="020B0400000000000000" pitchFamily="34" charset="-128"/>
              </a:rPr>
              <a:t>、接收端</a:t>
            </a:r>
            <a:r>
              <a:rPr lang="en-US" altLang="zh-CN" sz="2800" b="0" i="0" dirty="0">
                <a:solidFill>
                  <a:srgbClr val="050E17"/>
                </a:solidFill>
                <a:effectLst/>
                <a:latin typeface="苹方-简" panose="020B0400000000000000" pitchFamily="34" charset="-128"/>
                <a:ea typeface="苹方-简" panose="020B0400000000000000" pitchFamily="34" charset="-128"/>
              </a:rPr>
              <a:t>IP</a:t>
            </a:r>
            <a:r>
              <a:rPr lang="zh-CN" altLang="en-US" sz="2800" b="0" i="0" dirty="0">
                <a:solidFill>
                  <a:srgbClr val="050E17"/>
                </a:solidFill>
                <a:effectLst/>
                <a:latin typeface="苹方-简" panose="020B0400000000000000" pitchFamily="34" charset="-128"/>
                <a:ea typeface="苹方-简" panose="020B0400000000000000" pitchFamily="34" charset="-128"/>
              </a:rPr>
              <a:t>、发送端口、接收端口、窗口大小、数据大小、错误率和丢失率等信息。</a:t>
            </a:r>
          </a:p>
          <a:p>
            <a:pPr algn="l"/>
            <a:r>
              <a:rPr lang="en-US" altLang="zh-CN" sz="2800" b="0" i="0" dirty="0">
                <a:solidFill>
                  <a:srgbClr val="050E17"/>
                </a:solidFill>
                <a:effectLst/>
                <a:latin typeface="苹方-简" panose="020B0400000000000000" pitchFamily="34" charset="-128"/>
                <a:ea typeface="苹方-简" panose="020B0400000000000000" pitchFamily="34" charset="-128"/>
              </a:rPr>
              <a:t>	</a:t>
            </a:r>
            <a:r>
              <a:rPr lang="zh-CN" altLang="en-US" sz="2800" b="0" i="0" dirty="0">
                <a:solidFill>
                  <a:srgbClr val="050E17"/>
                </a:solidFill>
                <a:effectLst/>
                <a:latin typeface="苹方-简" panose="020B0400000000000000" pitchFamily="34" charset="-128"/>
                <a:ea typeface="苹方-简" panose="020B0400000000000000" pitchFamily="34" charset="-128"/>
              </a:rPr>
              <a:t>最后，使用</a:t>
            </a:r>
            <a:r>
              <a:rPr lang="en-US" altLang="zh-CN" sz="2800" b="0" i="0" dirty="0" err="1">
                <a:solidFill>
                  <a:srgbClr val="050E17"/>
                </a:solidFill>
                <a:effectLst/>
                <a:latin typeface="苹方-简" panose="020B0400000000000000" pitchFamily="34" charset="-128"/>
                <a:ea typeface="苹方-简" panose="020B0400000000000000" pitchFamily="34" charset="-128"/>
              </a:rPr>
              <a:t>plt.tight_layout</a:t>
            </a:r>
            <a:r>
              <a:rPr lang="en-US" altLang="zh-CN" sz="2800" b="0" i="0" dirty="0">
                <a:solidFill>
                  <a:srgbClr val="050E17"/>
                </a:solidFill>
                <a:effectLst/>
                <a:latin typeface="苹方-简" panose="020B0400000000000000" pitchFamily="34" charset="-128"/>
                <a:ea typeface="苹方-简" panose="020B0400000000000000" pitchFamily="34" charset="-128"/>
              </a:rPr>
              <a:t>()</a:t>
            </a:r>
            <a:r>
              <a:rPr lang="zh-CN" altLang="en-US" sz="2800" b="0" i="0" dirty="0">
                <a:solidFill>
                  <a:srgbClr val="050E17"/>
                </a:solidFill>
                <a:effectLst/>
                <a:latin typeface="苹方-简" panose="020B0400000000000000" pitchFamily="34" charset="-128"/>
                <a:ea typeface="苹方-简" panose="020B0400000000000000" pitchFamily="34" charset="-128"/>
              </a:rPr>
              <a:t>函数调整图形布局，使图形更美观，并使用</a:t>
            </a:r>
            <a:r>
              <a:rPr lang="en-US" altLang="zh-CN" sz="2800" b="0" i="0" dirty="0" err="1">
                <a:solidFill>
                  <a:srgbClr val="050E17"/>
                </a:solidFill>
                <a:effectLst/>
                <a:latin typeface="苹方-简" panose="020B0400000000000000" pitchFamily="34" charset="-128"/>
                <a:ea typeface="苹方-简" panose="020B0400000000000000" pitchFamily="34" charset="-128"/>
              </a:rPr>
              <a:t>plt.show</a:t>
            </a:r>
            <a:r>
              <a:rPr lang="en-US" altLang="zh-CN" sz="2800" b="0" i="0" dirty="0">
                <a:solidFill>
                  <a:srgbClr val="050E17"/>
                </a:solidFill>
                <a:effectLst/>
                <a:latin typeface="苹方-简" panose="020B0400000000000000" pitchFamily="34" charset="-128"/>
                <a:ea typeface="苹方-简" panose="020B0400000000000000" pitchFamily="34" charset="-128"/>
              </a:rPr>
              <a:t>()</a:t>
            </a:r>
            <a:r>
              <a:rPr lang="zh-CN" altLang="en-US" sz="2800" b="0" i="0" dirty="0">
                <a:solidFill>
                  <a:srgbClr val="050E17"/>
                </a:solidFill>
                <a:effectLst/>
                <a:latin typeface="苹方-简" panose="020B0400000000000000" pitchFamily="34" charset="-128"/>
                <a:ea typeface="苹方-简" panose="020B0400000000000000" pitchFamily="34" charset="-128"/>
              </a:rPr>
              <a:t>函数显示图形。</a:t>
            </a:r>
          </a:p>
        </p:txBody>
      </p:sp>
      <p:pic>
        <p:nvPicPr>
          <p:cNvPr id="2" name="已录下的声音">
            <a:hlinkClick r:id="" action="ppaction://media"/>
            <a:extLst>
              <a:ext uri="{FF2B5EF4-FFF2-40B4-BE49-F238E27FC236}">
                <a16:creationId xmlns:a16="http://schemas.microsoft.com/office/drawing/2014/main" id="{1AB06BAE-CE48-4530-ABA4-149946E0E6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3327552490"/>
      </p:ext>
    </p:extLst>
  </p:cSld>
  <p:clrMapOvr>
    <a:masterClrMapping/>
  </p:clrMapOvr>
  <p:transition spd="med" advTm="4366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6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zh-CN" altLang="en-US" dirty="0">
                <a:latin typeface="苹方-简" panose="020B0400000000000000" pitchFamily="34" charset="-128"/>
                <a:ea typeface="苹方-简" panose="020B0400000000000000" pitchFamily="34" charset="-128"/>
              </a:rPr>
              <a:t>鲁棒性</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a:bodyPr>
          <a:lstStyle/>
          <a:p>
            <a:pPr algn="l" defTabSz="2438338">
              <a:lnSpc>
                <a:spcPct val="60000"/>
              </a:lnSpc>
            </a:pPr>
            <a:r>
              <a:rPr lang="zh-CN" altLang="en-US" sz="41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sym typeface="Avenir Next Demi Bold"/>
              </a:rPr>
              <a:t>装包时</a:t>
            </a:r>
            <a:endParaRPr lang="en-US" altLang="zh-CN" sz="174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sym typeface="Avenir Next Demi Bold"/>
            </a:endParaRPr>
          </a:p>
          <a:p>
            <a:pPr algn="l"/>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检查输入类型是否正确</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isinstance</a:t>
            </a:r>
            <a:r>
              <a:rPr lang="en-US" altLang="zh-CN" sz="1600" b="0" dirty="0">
                <a:solidFill>
                  <a:srgbClr val="000000"/>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int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TypeError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Please provide an integer value for the sequence number.</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isinstance</a:t>
            </a:r>
            <a:r>
              <a:rPr lang="en-US" altLang="zh-CN" sz="1600" b="0" dirty="0">
                <a:solidFill>
                  <a:srgbClr val="000000"/>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crc_num</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int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TypeError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Please provide an integer value for the CRC number.</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err="1">
                <a:solidFill>
                  <a:srgbClr val="74531F"/>
                </a:solidFill>
                <a:effectLst/>
                <a:latin typeface="JetBrains Mono" panose="02000009000000000000" pitchFamily="49" charset="0"/>
              </a:rPr>
              <a:t>isinstance</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bytes</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raise</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TypeError</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Please provide a byte string for the data.</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endParaRPr lang="en-US" altLang="zh-CN" sz="1600" b="0" dirty="0">
              <a:solidFill>
                <a:srgbClr val="000000"/>
              </a:solidFill>
              <a:effectLst/>
              <a:latin typeface="JetBrains Mono" panose="02000009000000000000" pitchFamily="49" charset="0"/>
            </a:endParaRPr>
          </a:p>
          <a:p>
            <a:pPr algn="l" defTabSz="2438338">
              <a:lnSpc>
                <a:spcPct val="60000"/>
              </a:lnSpc>
            </a:pPr>
            <a:r>
              <a:rPr lang="zh-CN" altLang="en-US" sz="41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rPr>
              <a:t>考虑用户不规范输入</a:t>
            </a:r>
            <a:endParaRPr lang="en-US" altLang="zh-CN" sz="41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endParaRPr>
          </a:p>
          <a:p>
            <a:pPr algn="l"/>
            <a:r>
              <a:rPr lang="en-US" altLang="zh-CN" sz="1600" b="0" dirty="0">
                <a:solidFill>
                  <a:srgbClr val="8F08C4"/>
                </a:solidFill>
                <a:effectLst/>
                <a:latin typeface="JetBrains Mono" panose="02000009000000000000" pitchFamily="49" charset="0"/>
              </a:rPr>
              <a:t>while</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option</a:t>
            </a:r>
            <a:r>
              <a:rPr lang="en-US" altLang="zh-CN" sz="1600" b="0" dirty="0">
                <a:solidFill>
                  <a:srgbClr val="000000"/>
                </a:solidFill>
                <a:effectLst/>
                <a:latin typeface="JetBrains Mono" panose="02000009000000000000" pitchFamily="49" charset="0"/>
              </a:rPr>
              <a:t> = </a:t>
            </a:r>
            <a:r>
              <a:rPr lang="en-US" altLang="zh-CN" sz="1600" b="0" dirty="0">
                <a:solidFill>
                  <a:srgbClr val="74531F"/>
                </a:solidFill>
                <a:effectLst/>
                <a:latin typeface="JetBrains Mono" panose="02000009000000000000" pitchFamily="49" charset="0"/>
              </a:rPr>
              <a:t>input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Please input your option: send/receive/close: </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option</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lower</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not</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in</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send</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receive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close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print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Invalid option. Please enter 'send', 'receive', or 'close'.</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else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break</a:t>
            </a:r>
          </a:p>
          <a:p>
            <a:pPr algn="l"/>
            <a:endParaRPr lang="en-US" altLang="zh-CN" sz="1600" b="0" dirty="0">
              <a:solidFill>
                <a:srgbClr val="8F08C4"/>
              </a:solidFill>
              <a:effectLst/>
              <a:latin typeface="JetBrains Mono" panose="02000009000000000000" pitchFamily="49" charset="0"/>
            </a:endParaRPr>
          </a:p>
          <a:p>
            <a:pPr algn="l"/>
            <a:endParaRPr lang="en-US" altLang="zh-CN" sz="1600" b="0" dirty="0">
              <a:solidFill>
                <a:srgbClr val="000000"/>
              </a:solidFill>
              <a:effectLst/>
              <a:latin typeface="JetBrains Mono" panose="02000009000000000000" pitchFamily="49" charset="0"/>
            </a:endParaRPr>
          </a:p>
          <a:p>
            <a:pPr algn="l" defTabSz="2438338">
              <a:lnSpc>
                <a:spcPct val="60000"/>
              </a:lnSpc>
            </a:pPr>
            <a:r>
              <a:rPr lang="zh-CN" altLang="en-US" sz="41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rPr>
              <a:t>检查</a:t>
            </a:r>
            <a:r>
              <a:rPr lang="en-US" altLang="zh-CN" sz="41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rPr>
              <a:t>IP</a:t>
            </a:r>
            <a:r>
              <a:rPr lang="zh-CN" altLang="en-US" sz="41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rPr>
              <a:t>格式是否正确</a:t>
            </a:r>
            <a:endParaRPr lang="en-US" altLang="zh-CN" sz="41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endParaRPr>
          </a:p>
          <a:p>
            <a:pPr algn="l"/>
            <a:r>
              <a:rPr lang="en-US" altLang="zh-CN" sz="1600" b="0" dirty="0">
                <a:solidFill>
                  <a:srgbClr val="8F08C4"/>
                </a:solidFill>
                <a:effectLst/>
                <a:latin typeface="JetBrains Mono" panose="02000009000000000000" pitchFamily="49" charset="0"/>
              </a:rPr>
              <a:t>while</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send_ip</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config</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get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send</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err="1">
                <a:solidFill>
                  <a:srgbClr val="A31515"/>
                </a:solidFill>
                <a:effectLst/>
                <a:latin typeface="JetBrains Mono" panose="02000009000000000000" pitchFamily="49" charset="0"/>
              </a:rPr>
              <a:t>ip</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re.</a:t>
            </a:r>
            <a:r>
              <a:rPr lang="en-US" altLang="zh-CN" sz="1600" b="0" dirty="0" err="1">
                <a:solidFill>
                  <a:srgbClr val="74531F"/>
                </a:solidFill>
                <a:effectLst/>
                <a:latin typeface="JetBrains Mono" panose="02000009000000000000" pitchFamily="49" charset="0"/>
              </a:rPr>
              <a:t>match</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r</a:t>
            </a:r>
            <a:r>
              <a:rPr lang="en-US" altLang="zh-CN" sz="1600" b="0" dirty="0">
                <a:solidFill>
                  <a:srgbClr val="E21F1F"/>
                </a:solidFill>
                <a:effectLst/>
                <a:latin typeface="JetBrains Mono" panose="02000009000000000000" pitchFamily="49" charset="0"/>
              </a:rPr>
              <a:t>"</a:t>
            </a:r>
            <a:r>
              <a:rPr lang="en-US" altLang="zh-CN" sz="1600" b="0" dirty="0">
                <a:solidFill>
                  <a:srgbClr val="811F3F"/>
                </a:solidFill>
                <a:effectLst/>
                <a:latin typeface="JetBrains Mono" panose="02000009000000000000" pitchFamily="49" charset="0"/>
              </a:rPr>
              <a:t>\d</a:t>
            </a:r>
            <a:r>
              <a:rPr lang="en-US" altLang="zh-CN" sz="1600" b="0" dirty="0">
                <a:solidFill>
                  <a:srgbClr val="000000"/>
                </a:solidFill>
                <a:effectLst/>
                <a:latin typeface="JetBrains Mono" panose="02000009000000000000" pitchFamily="49" charset="0"/>
              </a:rPr>
              <a:t>{1,3}</a:t>
            </a:r>
            <a:r>
              <a:rPr lang="en-US" altLang="zh-CN" sz="1600" b="0" dirty="0">
                <a:solidFill>
                  <a:srgbClr val="B776FB"/>
                </a:solidFill>
                <a:effectLst/>
                <a:latin typeface="JetBrains Mono" panose="02000009000000000000" pitchFamily="49" charset="0"/>
              </a:rPr>
              <a:t>\.</a:t>
            </a:r>
            <a:r>
              <a:rPr lang="en-US" altLang="zh-CN" sz="1600" b="0" dirty="0">
                <a:solidFill>
                  <a:srgbClr val="811F3F"/>
                </a:solidFill>
                <a:effectLst/>
                <a:latin typeface="JetBrains Mono" panose="02000009000000000000" pitchFamily="49" charset="0"/>
              </a:rPr>
              <a:t>\d</a:t>
            </a:r>
            <a:r>
              <a:rPr lang="en-US" altLang="zh-CN" sz="1600" b="0" dirty="0">
                <a:solidFill>
                  <a:srgbClr val="000000"/>
                </a:solidFill>
                <a:effectLst/>
                <a:latin typeface="JetBrains Mono" panose="02000009000000000000" pitchFamily="49" charset="0"/>
              </a:rPr>
              <a:t>{1,3}</a:t>
            </a:r>
            <a:r>
              <a:rPr lang="en-US" altLang="zh-CN" sz="1600" b="0" dirty="0">
                <a:solidFill>
                  <a:srgbClr val="B776FB"/>
                </a:solidFill>
                <a:effectLst/>
                <a:latin typeface="JetBrains Mono" panose="02000009000000000000" pitchFamily="49" charset="0"/>
              </a:rPr>
              <a:t>\.</a:t>
            </a:r>
            <a:r>
              <a:rPr lang="en-US" altLang="zh-CN" sz="1600" b="0" dirty="0">
                <a:solidFill>
                  <a:srgbClr val="811F3F"/>
                </a:solidFill>
                <a:effectLst/>
                <a:latin typeface="JetBrains Mono" panose="02000009000000000000" pitchFamily="49" charset="0"/>
              </a:rPr>
              <a:t>\d</a:t>
            </a:r>
            <a:r>
              <a:rPr lang="en-US" altLang="zh-CN" sz="1600" b="0" dirty="0">
                <a:solidFill>
                  <a:srgbClr val="000000"/>
                </a:solidFill>
                <a:effectLst/>
                <a:latin typeface="JetBrains Mono" panose="02000009000000000000" pitchFamily="49" charset="0"/>
              </a:rPr>
              <a:t>{1,3}</a:t>
            </a:r>
            <a:r>
              <a:rPr lang="en-US" altLang="zh-CN" sz="1600" b="0" dirty="0">
                <a:solidFill>
                  <a:srgbClr val="B776FB"/>
                </a:solidFill>
                <a:effectLst/>
                <a:latin typeface="JetBrains Mono" panose="02000009000000000000" pitchFamily="49" charset="0"/>
              </a:rPr>
              <a:t>\.</a:t>
            </a:r>
            <a:r>
              <a:rPr lang="en-US" altLang="zh-CN" sz="1600" b="0" dirty="0">
                <a:solidFill>
                  <a:srgbClr val="811F3F"/>
                </a:solidFill>
                <a:effectLst/>
                <a:latin typeface="JetBrains Mono" panose="02000009000000000000" pitchFamily="49" charset="0"/>
              </a:rPr>
              <a:t>\d</a:t>
            </a:r>
            <a:r>
              <a:rPr lang="en-US" altLang="zh-CN" sz="1600" b="0" dirty="0">
                <a:solidFill>
                  <a:srgbClr val="000000"/>
                </a:solidFill>
                <a:effectLst/>
                <a:latin typeface="JetBrains Mono" panose="02000009000000000000" pitchFamily="49" charset="0"/>
              </a:rPr>
              <a:t>{1,3}</a:t>
            </a:r>
            <a:r>
              <a:rPr lang="en-US" altLang="zh-CN" sz="1600" b="0" dirty="0">
                <a:solidFill>
                  <a:srgbClr val="811F3F"/>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send_ip</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break</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else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print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Invalid IP address. Please enter a valid IP address.</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endParaRPr lang="en-US" altLang="zh-CN" sz="1600" b="0" dirty="0">
              <a:solidFill>
                <a:srgbClr val="000000"/>
              </a:solidFill>
              <a:effectLst/>
              <a:latin typeface="JetBrains Mono" panose="02000009000000000000" pitchFamily="49" charset="0"/>
            </a:endParaRPr>
          </a:p>
          <a:p>
            <a:pPr algn="l" defTabSz="2438338">
              <a:lnSpc>
                <a:spcPct val="60000"/>
              </a:lnSpc>
            </a:pPr>
            <a:r>
              <a:rPr lang="zh-CN" altLang="en-US" sz="41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rPr>
              <a:t>防止用户输入错误的端口号</a:t>
            </a:r>
            <a:endParaRPr lang="en-US" altLang="zh-CN" sz="4100" spc="-448" dirty="0">
              <a:gradFill flip="none" rotWithShape="1">
                <a:gsLst>
                  <a:gs pos="0">
                    <a:srgbClr val="1E98FD"/>
                  </a:gs>
                  <a:gs pos="100000">
                    <a:srgbClr val="FF00F7"/>
                  </a:gs>
                </a:gsLst>
                <a:lin ang="3960000" scaled="0"/>
              </a:gradFill>
              <a:latin typeface="苹方-简" panose="020B0400000000000000" pitchFamily="34" charset="-128"/>
              <a:ea typeface="苹方-简" panose="020B0400000000000000" pitchFamily="34" charset="-128"/>
              <a:cs typeface="+mn-cs"/>
            </a:endParaRPr>
          </a:p>
          <a:p>
            <a:pPr algn="l"/>
            <a:r>
              <a:rPr lang="en-US" altLang="zh-CN" sz="1600" b="0" dirty="0">
                <a:solidFill>
                  <a:srgbClr val="8F08C4"/>
                </a:solidFill>
                <a:effectLst/>
                <a:latin typeface="JetBrains Mono" panose="02000009000000000000" pitchFamily="49" charset="0"/>
              </a:rPr>
              <a:t>while</a:t>
            </a: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True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try</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port</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config</a:t>
            </a:r>
            <a:r>
              <a:rPr lang="en-US" altLang="zh-CN" sz="1600" b="0" dirty="0" err="1">
                <a:solidFill>
                  <a:srgbClr val="000000"/>
                </a:solidFill>
                <a:effectLst/>
                <a:latin typeface="JetBrains Mono" panose="02000009000000000000" pitchFamily="49" charset="0"/>
              </a:rPr>
              <a:t>.</a:t>
            </a:r>
            <a:r>
              <a:rPr lang="en-US" altLang="zh-CN" sz="1600" b="0" dirty="0" err="1">
                <a:solidFill>
                  <a:srgbClr val="74531F"/>
                </a:solidFill>
                <a:effectLst/>
                <a:latin typeface="JetBrains Mono" panose="02000009000000000000" pitchFamily="49" charset="0"/>
              </a:rPr>
              <a:t>getint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send</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port</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a:solidFill>
                  <a:srgbClr val="098658"/>
                </a:solidFill>
                <a:effectLst/>
                <a:latin typeface="JetBrains Mono" panose="02000009000000000000" pitchFamily="49" charset="0"/>
              </a:rPr>
              <a:t>0</a:t>
            </a:r>
            <a:r>
              <a:rPr lang="en-US" altLang="zh-CN" sz="1600" b="0" dirty="0">
                <a:solidFill>
                  <a:srgbClr val="000000"/>
                </a:solidFill>
                <a:effectLst/>
                <a:latin typeface="JetBrains Mono" panose="02000009000000000000" pitchFamily="49" charset="0"/>
              </a:rPr>
              <a:t> &lt; </a:t>
            </a:r>
            <a:r>
              <a:rPr lang="en-US" altLang="zh-CN" sz="1600" b="0" dirty="0">
                <a:solidFill>
                  <a:srgbClr val="1F377F"/>
                </a:solidFill>
                <a:effectLst/>
                <a:latin typeface="JetBrains Mono" panose="02000009000000000000" pitchFamily="49" charset="0"/>
              </a:rPr>
              <a:t>port</a:t>
            </a:r>
            <a:r>
              <a:rPr lang="en-US" altLang="zh-CN" sz="1600" b="0" dirty="0">
                <a:solidFill>
                  <a:srgbClr val="000000"/>
                </a:solidFill>
                <a:effectLst/>
                <a:latin typeface="JetBrains Mono" panose="02000009000000000000" pitchFamily="49" charset="0"/>
              </a:rPr>
              <a:t> &lt;= </a:t>
            </a:r>
            <a:r>
              <a:rPr lang="en-US" altLang="zh-CN" sz="1600" b="0" dirty="0">
                <a:solidFill>
                  <a:srgbClr val="098658"/>
                </a:solidFill>
                <a:effectLst/>
                <a:latin typeface="JetBrains Mono" panose="02000009000000000000" pitchFamily="49" charset="0"/>
              </a:rPr>
              <a:t>65535</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break</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else</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print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Invalid port number. Please enter a port number between 1 and 65535.</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except</a:t>
            </a:r>
            <a:r>
              <a:rPr lang="en-US" altLang="zh-CN" sz="1600" b="0" dirty="0">
                <a:solidFill>
                  <a:srgbClr val="000000"/>
                </a:solidFill>
                <a:effectLst/>
                <a:latin typeface="JetBrains Mono" panose="02000009000000000000" pitchFamily="49" charset="0"/>
              </a:rPr>
              <a:t> </a:t>
            </a:r>
            <a:r>
              <a:rPr lang="en-US" altLang="zh-CN" sz="1600" b="0" dirty="0" err="1">
                <a:solidFill>
                  <a:srgbClr val="2B91AF"/>
                </a:solidFill>
                <a:effectLst/>
                <a:latin typeface="JetBrains Mono" panose="02000009000000000000" pitchFamily="49" charset="0"/>
              </a:rPr>
              <a:t>ValueError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print</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Invalid port number. Please enter a valid integer.</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lnSpc>
                <a:spcPct val="90000"/>
              </a:lnSpc>
            </a:pPr>
            <a:endParaRPr lang="zh-CN" altLang="zh-CN" sz="4100" dirty="0">
              <a:latin typeface="苹方-简" panose="020B0400000000000000" pitchFamily="34" charset="-128"/>
              <a:ea typeface="苹方-简" panose="020B0400000000000000" pitchFamily="34" charset="-128"/>
            </a:endParaRPr>
          </a:p>
        </p:txBody>
      </p:sp>
      <p:pic>
        <p:nvPicPr>
          <p:cNvPr id="3" name="已录下的声音">
            <a:hlinkClick r:id="" action="ppaction://media"/>
            <a:extLst>
              <a:ext uri="{FF2B5EF4-FFF2-40B4-BE49-F238E27FC236}">
                <a16:creationId xmlns:a16="http://schemas.microsoft.com/office/drawing/2014/main" id="{4B40B296-CE85-4407-B57A-DB716C82C01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759254931"/>
      </p:ext>
    </p:extLst>
  </p:cSld>
  <p:clrMapOvr>
    <a:masterClrMapping/>
  </p:clrMapOvr>
  <p:transition spd="med" advTm="804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65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zh-CN" altLang="en-US" dirty="0">
                <a:latin typeface="苹方-简" panose="020B0400000000000000" pitchFamily="34" charset="-128"/>
                <a:ea typeface="苹方-简" panose="020B0400000000000000" pitchFamily="34" charset="-128"/>
              </a:rPr>
              <a:t>进度条</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a:bodyPr>
          <a:lstStyle/>
          <a:p>
            <a:pPr algn="l"/>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进度条</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if</a:t>
            </a:r>
            <a:r>
              <a:rPr lang="en-US" altLang="zh-CN" sz="1600" b="0" dirty="0">
                <a:solidFill>
                  <a:srgbClr val="000000"/>
                </a:solidFill>
                <a:effectLst/>
                <a:latin typeface="JetBrains Mono" panose="02000009000000000000" pitchFamily="49" charset="0"/>
              </a:rPr>
              <a:t> </a:t>
            </a:r>
            <a:r>
              <a:rPr lang="en-US" altLang="zh-CN" sz="1600" b="0" dirty="0" err="1">
                <a:solidFill>
                  <a:srgbClr val="000000"/>
                </a:solidFill>
                <a:effectLst/>
                <a:latin typeface="JetBrains Mono" panose="02000009000000000000" pitchFamily="49" charset="0"/>
              </a:rPr>
              <a:t>time.</a:t>
            </a:r>
            <a:r>
              <a:rPr lang="en-US" altLang="zh-CN" sz="1600" b="0" dirty="0" err="1">
                <a:solidFill>
                  <a:srgbClr val="74531F"/>
                </a:solidFill>
                <a:effectLst/>
                <a:latin typeface="JetBrains Mono" panose="02000009000000000000" pitchFamily="49" charset="0"/>
              </a:rPr>
              <a:t>perf_counter</a:t>
            </a:r>
            <a:r>
              <a:rPr lang="en-US" altLang="zh-CN" sz="1600" b="0" dirty="0">
                <a:solidFill>
                  <a:srgbClr val="000000"/>
                </a:solidFill>
                <a:effectLst/>
                <a:latin typeface="JetBrains Mono" panose="02000009000000000000" pitchFamily="49" charset="0"/>
              </a:rPr>
              <a:t>() - </a:t>
            </a:r>
            <a:r>
              <a:rPr lang="en-US" altLang="zh-CN" sz="1600" b="0" dirty="0">
                <a:solidFill>
                  <a:srgbClr val="1F377F"/>
                </a:solidFill>
                <a:effectLst/>
                <a:latin typeface="JetBrains Mono" panose="02000009000000000000" pitchFamily="49" charset="0"/>
              </a:rPr>
              <a:t>pre</a:t>
            </a:r>
            <a:r>
              <a:rPr lang="en-US" altLang="zh-CN" sz="1600" b="0" dirty="0">
                <a:solidFill>
                  <a:srgbClr val="000000"/>
                </a:solidFill>
                <a:effectLst/>
                <a:latin typeface="JetBrains Mono" panose="02000009000000000000" pitchFamily="49" charset="0"/>
              </a:rPr>
              <a:t> &gt; </a:t>
            </a:r>
            <a:r>
              <a:rPr lang="en-US" altLang="zh-CN" sz="1600" b="0" dirty="0">
                <a:solidFill>
                  <a:srgbClr val="098658"/>
                </a:solidFill>
                <a:effectLst/>
                <a:latin typeface="JetBrains Mono" panose="02000009000000000000" pitchFamily="49" charset="0"/>
              </a:rPr>
              <a:t>1</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pre</a:t>
            </a:r>
            <a:r>
              <a:rPr lang="en-US" altLang="zh-CN" sz="1600" b="0" dirty="0">
                <a:solidFill>
                  <a:srgbClr val="000000"/>
                </a:solidFill>
                <a:effectLst/>
                <a:latin typeface="JetBrains Mono" panose="02000009000000000000" pitchFamily="49" charset="0"/>
              </a:rPr>
              <a:t> = </a:t>
            </a:r>
            <a:r>
              <a:rPr lang="en-US" altLang="zh-CN" sz="1600" b="0" dirty="0" err="1">
                <a:solidFill>
                  <a:srgbClr val="000000"/>
                </a:solidFill>
                <a:effectLst/>
                <a:latin typeface="JetBrains Mono" panose="02000009000000000000" pitchFamily="49" charset="0"/>
              </a:rPr>
              <a:t>time.</a:t>
            </a:r>
            <a:r>
              <a:rPr lang="en-US" altLang="zh-CN" sz="1600" b="0" dirty="0" err="1">
                <a:solidFill>
                  <a:srgbClr val="74531F"/>
                </a:solidFill>
                <a:effectLst/>
                <a:latin typeface="JetBrains Mono" panose="02000009000000000000" pitchFamily="49" charset="0"/>
              </a:rPr>
              <a:t>perf_counter</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param</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num_packets</a:t>
            </a:r>
            <a:r>
              <a:rPr lang="en-US" altLang="zh-CN" sz="1600" b="0" dirty="0">
                <a:solidFill>
                  <a:srgbClr val="000000"/>
                </a:solidFill>
                <a:effectLst/>
                <a:latin typeface="JetBrains Mono" panose="02000009000000000000" pitchFamily="49" charset="0"/>
              </a:rPr>
              <a:t> // </a:t>
            </a:r>
            <a:r>
              <a:rPr lang="en-US" altLang="zh-CN" sz="1600" b="0" dirty="0">
                <a:solidFill>
                  <a:srgbClr val="098658"/>
                </a:solidFill>
                <a:effectLst/>
                <a:latin typeface="JetBrains Mono" panose="02000009000000000000" pitchFamily="49" charset="0"/>
              </a:rPr>
              <a:t>50</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1F377F"/>
                </a:solidFill>
                <a:effectLst/>
                <a:latin typeface="JetBrains Mono" panose="02000009000000000000" pitchFamily="49" charset="0"/>
              </a:rPr>
              <a:t>i</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next_frame_to_send</a:t>
            </a:r>
            <a:r>
              <a:rPr lang="en-US" altLang="zh-CN" sz="1600" b="0" dirty="0">
                <a:solidFill>
                  <a:srgbClr val="000000"/>
                </a:solidFill>
                <a:effectLst/>
                <a:latin typeface="JetBrains Mono" panose="02000009000000000000" pitchFamily="49" charset="0"/>
              </a:rPr>
              <a:t> // </a:t>
            </a:r>
            <a:r>
              <a:rPr lang="en-US" altLang="zh-CN" sz="1600" b="0" dirty="0">
                <a:solidFill>
                  <a:srgbClr val="1F377F"/>
                </a:solidFill>
                <a:effectLst/>
                <a:latin typeface="JetBrains Mono" panose="02000009000000000000" pitchFamily="49" charset="0"/>
              </a:rPr>
              <a:t>param</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a</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i</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b</a:t>
            </a:r>
            <a:r>
              <a:rPr lang="en-US" altLang="zh-CN" sz="1600" b="0" dirty="0">
                <a:solidFill>
                  <a:srgbClr val="000000"/>
                </a:solidFill>
                <a:effectLst/>
                <a:latin typeface="JetBrains Mono" panose="02000009000000000000" pitchFamily="49" charset="0"/>
              </a:rPr>
              <a:t> = </a:t>
            </a:r>
            <a:r>
              <a:rPr lang="en-US" altLang="zh-CN" sz="1600" b="0" dirty="0">
                <a:solidFill>
                  <a:srgbClr val="E21F1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 * (</a:t>
            </a:r>
            <a:r>
              <a:rPr lang="en-US" altLang="zh-CN" sz="1600" b="0" dirty="0">
                <a:solidFill>
                  <a:srgbClr val="1F377F"/>
                </a:solidFill>
                <a:effectLst/>
                <a:latin typeface="JetBrains Mono" panose="02000009000000000000" pitchFamily="49" charset="0"/>
              </a:rPr>
              <a:t>scale</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i</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c</a:t>
            </a:r>
            <a:r>
              <a:rPr lang="en-US" altLang="zh-CN" sz="1600" b="0" dirty="0">
                <a:solidFill>
                  <a:srgbClr val="000000"/>
                </a:solidFill>
                <a:effectLst/>
                <a:latin typeface="JetBrains Mono" panose="02000009000000000000" pitchFamily="49" charset="0"/>
              </a:rPr>
              <a:t> = (</a:t>
            </a:r>
            <a:r>
              <a:rPr lang="en-US" altLang="zh-CN" sz="1600" b="0" dirty="0" err="1">
                <a:solidFill>
                  <a:srgbClr val="1F377F"/>
                </a:solidFill>
                <a:effectLst/>
                <a:latin typeface="JetBrains Mono" panose="02000009000000000000" pitchFamily="49" charset="0"/>
              </a:rPr>
              <a:t>i</a:t>
            </a:r>
            <a:r>
              <a:rPr lang="en-US" altLang="zh-CN" sz="1600" b="0" dirty="0">
                <a:solidFill>
                  <a:srgbClr val="000000"/>
                </a:solidFill>
                <a:effectLst/>
                <a:latin typeface="JetBrains Mono" panose="02000009000000000000" pitchFamily="49" charset="0"/>
              </a:rPr>
              <a:t> / </a:t>
            </a:r>
            <a:r>
              <a:rPr lang="en-US" altLang="zh-CN" sz="1600" b="0" dirty="0">
                <a:solidFill>
                  <a:srgbClr val="1F377F"/>
                </a:solidFill>
                <a:effectLst/>
                <a:latin typeface="JetBrains Mono" panose="02000009000000000000" pitchFamily="49" charset="0"/>
              </a:rPr>
              <a:t>scale</a:t>
            </a:r>
            <a:r>
              <a:rPr lang="en-US" altLang="zh-CN" sz="1600" b="0" dirty="0">
                <a:solidFill>
                  <a:srgbClr val="000000"/>
                </a:solidFill>
                <a:effectLst/>
                <a:latin typeface="JetBrains Mono" panose="02000009000000000000" pitchFamily="49" charset="0"/>
              </a:rPr>
              <a:t>) * </a:t>
            </a:r>
            <a:r>
              <a:rPr lang="en-US" altLang="zh-CN" sz="1600" b="0" dirty="0">
                <a:solidFill>
                  <a:srgbClr val="098658"/>
                </a:solidFill>
                <a:effectLst/>
                <a:latin typeface="JetBrains Mono" panose="02000009000000000000" pitchFamily="49" charset="0"/>
              </a:rPr>
              <a:t>100</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1F377F"/>
                </a:solidFill>
                <a:effectLst/>
                <a:latin typeface="JetBrains Mono" panose="02000009000000000000" pitchFamily="49" charset="0"/>
              </a:rPr>
              <a:t>dur</a:t>
            </a:r>
            <a:r>
              <a:rPr lang="en-US" altLang="zh-CN" sz="1600" b="0" dirty="0">
                <a:solidFill>
                  <a:srgbClr val="000000"/>
                </a:solidFill>
                <a:effectLst/>
                <a:latin typeface="JetBrains Mono" panose="02000009000000000000" pitchFamily="49" charset="0"/>
              </a:rPr>
              <a:t> = </a:t>
            </a:r>
            <a:r>
              <a:rPr lang="en-US" altLang="zh-CN" sz="1600" b="0" dirty="0">
                <a:solidFill>
                  <a:srgbClr val="1F377F"/>
                </a:solidFill>
                <a:effectLst/>
                <a:latin typeface="JetBrains Mono" panose="02000009000000000000" pitchFamily="49" charset="0"/>
              </a:rPr>
              <a:t>pre</a:t>
            </a:r>
            <a:r>
              <a:rPr lang="en-US" altLang="zh-CN" sz="1600" b="0" dirty="0">
                <a:solidFill>
                  <a:srgbClr val="000000"/>
                </a:solidFill>
                <a:effectLst/>
                <a:latin typeface="JetBrains Mono" panose="02000009000000000000" pitchFamily="49" charset="0"/>
              </a:rPr>
              <a:t> - </a:t>
            </a:r>
            <a:r>
              <a:rPr lang="en-US" altLang="zh-CN" sz="1600" b="0" dirty="0">
                <a:solidFill>
                  <a:srgbClr val="1F377F"/>
                </a:solidFill>
                <a:effectLst/>
                <a:latin typeface="JetBrains Mono" panose="02000009000000000000" pitchFamily="49" charset="0"/>
              </a:rPr>
              <a:t>start</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print</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f</a:t>
            </a:r>
            <a:r>
              <a:rPr lang="en-US" altLang="zh-CN" sz="1600" b="0" dirty="0">
                <a:solidFill>
                  <a:srgbClr val="A31515"/>
                </a:solidFill>
                <a:effectLst/>
                <a:latin typeface="JetBrains Mono" panose="02000009000000000000" pitchFamily="49" charset="0"/>
              </a:rPr>
              <a:t>"</a:t>
            </a:r>
            <a:r>
              <a:rPr lang="en-US" altLang="zh-CN" sz="1600" b="0" dirty="0">
                <a:solidFill>
                  <a:srgbClr val="B776FB"/>
                </a:solidFill>
                <a:effectLst/>
                <a:latin typeface="JetBrains Mono" panose="02000009000000000000" pitchFamily="49" charset="0"/>
              </a:rPr>
              <a:t>\</a:t>
            </a:r>
            <a:r>
              <a:rPr lang="en-US" altLang="zh-CN" sz="1600" b="0" dirty="0" err="1">
                <a:solidFill>
                  <a:srgbClr val="B776FB"/>
                </a:solidFill>
                <a:effectLst/>
                <a:latin typeface="JetBrains Mono" panose="02000009000000000000" pitchFamily="49" charset="0"/>
              </a:rPr>
              <a:t>r</a:t>
            </a:r>
            <a:r>
              <a:rPr lang="en-US" altLang="zh-CN" sz="1600" b="0" dirty="0" err="1">
                <a:solidFill>
                  <a:srgbClr val="A31515"/>
                </a:solidFill>
                <a:effectLst/>
                <a:latin typeface="JetBrains Mono" panose="02000009000000000000" pitchFamily="49" charset="0"/>
              </a:rPr>
              <a:t>Progress</a:t>
            </a:r>
            <a:r>
              <a:rPr lang="en-US" altLang="zh-CN" sz="1600" b="0" dirty="0">
                <a:solidFill>
                  <a:srgbClr val="A31515"/>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a</a:t>
            </a:r>
            <a:r>
              <a:rPr lang="en-US" altLang="zh-CN" sz="1600" b="0" dirty="0">
                <a:solidFill>
                  <a:srgbClr val="0000FF"/>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b</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c</a:t>
            </a:r>
            <a:r>
              <a:rPr lang="en-US" altLang="zh-CN" sz="1600" b="0" dirty="0">
                <a:solidFill>
                  <a:srgbClr val="0000FF"/>
                </a:solidFill>
                <a:effectLst/>
                <a:latin typeface="JetBrains Mono" panose="02000009000000000000" pitchFamily="49" charset="0"/>
              </a:rPr>
              <a:t>:.1f}</a:t>
            </a:r>
            <a:r>
              <a:rPr lang="en-US" altLang="zh-CN" sz="1600" b="0" dirty="0">
                <a:solidFill>
                  <a:srgbClr val="A31515"/>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next_frame_to_send</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a:t>
            </a:r>
            <a:r>
              <a:rPr lang="en-US" altLang="zh-CN" sz="1600" b="0" dirty="0" err="1">
                <a:solidFill>
                  <a:srgbClr val="1F377F"/>
                </a:solidFill>
                <a:effectLst/>
                <a:latin typeface="JetBrains Mono" panose="02000009000000000000" pitchFamily="49" charset="0"/>
              </a:rPr>
              <a:t>num_packets</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 Elapsed Time: </a:t>
            </a:r>
            <a:r>
              <a:rPr lang="en-US" altLang="zh-CN" sz="1600" b="0" dirty="0">
                <a:solidFill>
                  <a:srgbClr val="0000FF"/>
                </a:solidFill>
                <a:effectLst/>
                <a:latin typeface="JetBrains Mono" panose="02000009000000000000" pitchFamily="49" charset="0"/>
              </a:rPr>
              <a:t>{</a:t>
            </a:r>
            <a:r>
              <a:rPr lang="en-US" altLang="zh-CN" sz="1600" b="0" dirty="0">
                <a:solidFill>
                  <a:srgbClr val="1F377F"/>
                </a:solidFill>
                <a:effectLst/>
                <a:latin typeface="JetBrains Mono" panose="02000009000000000000" pitchFamily="49" charset="0"/>
              </a:rPr>
              <a:t>dur</a:t>
            </a:r>
            <a:r>
              <a:rPr lang="en-US" altLang="zh-CN" sz="1600" b="0" dirty="0">
                <a:solidFill>
                  <a:srgbClr val="0000FF"/>
                </a:solidFill>
                <a:effectLst/>
                <a:latin typeface="JetBrains Mono" panose="02000009000000000000" pitchFamily="49" charset="0"/>
              </a:rPr>
              <a:t>:.2f}</a:t>
            </a:r>
            <a:r>
              <a:rPr lang="en-US" altLang="zh-CN" sz="1600" b="0" dirty="0">
                <a:solidFill>
                  <a:srgbClr val="A31515"/>
                </a:solidFill>
                <a:effectLst/>
                <a:latin typeface="JetBrains Mono" panose="02000009000000000000" pitchFamily="49" charset="0"/>
              </a:rPr>
              <a:t>s"</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end</a:t>
            </a:r>
            <a:r>
              <a:rPr lang="en-US" altLang="zh-CN" sz="1600" b="0" dirty="0">
                <a:solidFill>
                  <a:srgbClr val="000000"/>
                </a:solidFill>
                <a:effectLst/>
                <a:latin typeface="JetBrains Mono" panose="02000009000000000000" pitchFamily="49" charset="0"/>
              </a:rPr>
              <a:t>=</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lnSpc>
                <a:spcPct val="90000"/>
              </a:lnSpc>
            </a:pPr>
            <a:endParaRPr lang="zh-CN" altLang="zh-CN" sz="4100" dirty="0">
              <a:latin typeface="苹方-简" panose="020B0400000000000000" pitchFamily="34" charset="-128"/>
              <a:ea typeface="苹方-简" panose="020B0400000000000000" pitchFamily="34" charset="-128"/>
            </a:endParaRPr>
          </a:p>
        </p:txBody>
      </p:sp>
      <p:pic>
        <p:nvPicPr>
          <p:cNvPr id="3" name="20230428_123851">
            <a:hlinkClick r:id="" action="ppaction://media"/>
            <a:extLst>
              <a:ext uri="{FF2B5EF4-FFF2-40B4-BE49-F238E27FC236}">
                <a16:creationId xmlns:a16="http://schemas.microsoft.com/office/drawing/2014/main" id="{281CE983-7065-401F-B045-7B3F07A532E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096000" y="5757620"/>
            <a:ext cx="12192000" cy="6858000"/>
          </a:xfrm>
          <a:prstGeom prst="rect">
            <a:avLst/>
          </a:prstGeom>
        </p:spPr>
      </p:pic>
      <p:pic>
        <p:nvPicPr>
          <p:cNvPr id="2" name="已录下的声音">
            <a:hlinkClick r:id="" action="ppaction://media"/>
            <a:extLst>
              <a:ext uri="{FF2B5EF4-FFF2-40B4-BE49-F238E27FC236}">
                <a16:creationId xmlns:a16="http://schemas.microsoft.com/office/drawing/2014/main" id="{BF30C7BC-F932-4C1E-A02A-2D69BF868E69}"/>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3547996565"/>
      </p:ext>
    </p:extLst>
  </p:cSld>
  <p:clrMapOvr>
    <a:masterClrMapping/>
  </p:clrMapOvr>
  <p:transition spd="med" advTm="23718"/>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86" fill="hold"/>
                                        <p:tgtEl>
                                          <p:spTgt spid="3"/>
                                        </p:tgtEl>
                                      </p:cBhvr>
                                    </p:cmd>
                                  </p:childTnLst>
                                </p:cTn>
                              </p:par>
                            </p:childTnLst>
                          </p:cTn>
                        </p:par>
                        <p:par>
                          <p:cTn id="7" fill="hold">
                            <p:stCondLst>
                              <p:cond delay="11486"/>
                            </p:stCondLst>
                            <p:childTnLst>
                              <p:par>
                                <p:cTn id="8" presetID="1" presetClass="mediacall" presetSubtype="0" fill="hold" nodeType="afterEffect">
                                  <p:stCondLst>
                                    <p:cond delay="0"/>
                                  </p:stCondLst>
                                  <p:childTnLst>
                                    <p:cmd type="call" cmd="playFrom(0.0)">
                                      <p:cBhvr>
                                        <p:cTn id="9" dur="237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3"/>
                </p:tgtEl>
              </p:cMediaNode>
            </p:video>
            <p:seq concurrent="1" nextAc="seek">
              <p:cTn id="11" restart="whenNotActive" fill="hold" evtFilter="cancelBubble" nodeType="interactiveSeq">
                <p:stCondLst>
                  <p:cond evt="onClick" delay="0">
                    <p:tgtEl>
                      <p:spTgt spid="3"/>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3"/>
                                        </p:tgtEl>
                                      </p:cBhvr>
                                    </p:cmd>
                                  </p:childTnLst>
                                </p:cTn>
                              </p:par>
                            </p:childTnLst>
                          </p:cTn>
                        </p:par>
                      </p:childTnLst>
                    </p:cTn>
                  </p:par>
                </p:childTnLst>
              </p:cTn>
              <p:nextCondLst>
                <p:cond evt="onClick" delay="0">
                  <p:tgtEl>
                    <p:spTgt spid="3"/>
                  </p:tgtEl>
                </p:cond>
              </p:nextCondLst>
            </p:seq>
            <p:audio>
              <p:cMediaNode vol="80000">
                <p:cTn id="16"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章节标题"/>
          <p:cNvSpPr txBox="1">
            <a:spLocks noGrp="1"/>
          </p:cNvSpPr>
          <p:nvPr>
            <p:ph type="title"/>
          </p:nvPr>
        </p:nvSpPr>
        <p:spPr>
          <a:prstGeom prst="rect">
            <a:avLst/>
          </a:prstGeom>
        </p:spPr>
        <p:txBody>
          <a:bodyPr/>
          <a:lstStyle/>
          <a:p>
            <a:r>
              <a:rPr lang="zh-CN" altLang="en-US" dirty="0"/>
              <a:t>程序演示</a:t>
            </a:r>
            <a:endParaRPr dirty="0"/>
          </a:p>
        </p:txBody>
      </p:sp>
      <p:pic>
        <p:nvPicPr>
          <p:cNvPr id="2" name="已录下的声音">
            <a:hlinkClick r:id="" action="ppaction://media"/>
            <a:extLst>
              <a:ext uri="{FF2B5EF4-FFF2-40B4-BE49-F238E27FC236}">
                <a16:creationId xmlns:a16="http://schemas.microsoft.com/office/drawing/2014/main" id="{2FF912CE-E4FE-47C5-8045-9158C3D9681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3761129378"/>
      </p:ext>
    </p:extLst>
  </p:cSld>
  <p:clrMapOvr>
    <a:masterClrMapping/>
  </p:clrMapOvr>
  <p:transition spd="med" advTm="30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zh-CN" altLang="en-US" dirty="0">
                <a:latin typeface="苹方-简" panose="020B0400000000000000" pitchFamily="34" charset="-128"/>
                <a:ea typeface="苹方-简" panose="020B0400000000000000" pitchFamily="34" charset="-128"/>
              </a:rPr>
              <a:t>程序运行展示</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a:bodyPr>
          <a:lstStyle/>
          <a:p>
            <a:pPr algn="l">
              <a:lnSpc>
                <a:spcPct val="90000"/>
              </a:lnSpc>
            </a:pPr>
            <a:endParaRPr lang="zh-CN" altLang="zh-CN" sz="4100" dirty="0">
              <a:latin typeface="苹方-简" panose="020B0400000000000000" pitchFamily="34" charset="-128"/>
              <a:ea typeface="苹方-简" panose="020B0400000000000000" pitchFamily="34" charset="-128"/>
            </a:endParaRPr>
          </a:p>
        </p:txBody>
      </p:sp>
      <p:pic>
        <p:nvPicPr>
          <p:cNvPr id="2" name="20230428_133146">
            <a:hlinkClick r:id="" action="ppaction://media"/>
            <a:extLst>
              <a:ext uri="{FF2B5EF4-FFF2-40B4-BE49-F238E27FC236}">
                <a16:creationId xmlns:a16="http://schemas.microsoft.com/office/drawing/2014/main" id="{253BF7D6-F4C8-4466-BF3A-3D14D62B4E9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096000" y="4327902"/>
            <a:ext cx="12192000" cy="6858000"/>
          </a:xfrm>
          <a:prstGeom prst="rect">
            <a:avLst/>
          </a:prstGeom>
        </p:spPr>
      </p:pic>
      <p:pic>
        <p:nvPicPr>
          <p:cNvPr id="3" name="已录下的声音">
            <a:hlinkClick r:id="" action="ppaction://media"/>
            <a:extLst>
              <a:ext uri="{FF2B5EF4-FFF2-40B4-BE49-F238E27FC236}">
                <a16:creationId xmlns:a16="http://schemas.microsoft.com/office/drawing/2014/main" id="{3B8024EC-A151-41B8-8236-153D0ECA5670}"/>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2162977116"/>
      </p:ext>
    </p:extLst>
  </p:cSld>
  <p:clrMapOvr>
    <a:masterClrMapping/>
  </p:clrMapOvr>
  <p:transition spd="med" advTm="40715"/>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489" fill="hold"/>
                                        <p:tgtEl>
                                          <p:spTgt spid="2"/>
                                        </p:tgtEl>
                                      </p:cBhvr>
                                    </p:cmd>
                                  </p:childTnLst>
                                </p:cTn>
                              </p:par>
                            </p:childTnLst>
                          </p:cTn>
                        </p:par>
                        <p:par>
                          <p:cTn id="7" fill="hold">
                            <p:stCondLst>
                              <p:cond delay="66489"/>
                            </p:stCondLst>
                            <p:childTnLst>
                              <p:par>
                                <p:cTn id="8" presetID="1" presetClass="mediacall" presetSubtype="0" fill="hold" nodeType="afterEffect">
                                  <p:stCondLst>
                                    <p:cond delay="0"/>
                                  </p:stCondLst>
                                  <p:childTnLst>
                                    <p:cmd type="call" cmd="playFrom(0.0)">
                                      <p:cBhvr>
                                        <p:cTn id="9" dur="4071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audio>
              <p:cMediaNode vol="80000">
                <p:cTn id="16"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4613698"/>
            <a:ext cx="21844000" cy="4488604"/>
          </a:xfrm>
          <a:prstGeom prst="rect">
            <a:avLst/>
          </a:prstGeom>
        </p:spPr>
        <p:txBody>
          <a:bodyPr>
            <a:normAutofit fontScale="47500" lnSpcReduction="20000"/>
          </a:bodyPr>
          <a:lstStyle/>
          <a:p>
            <a:r>
              <a:rPr lang="zh-CN" altLang="en-US" dirty="0">
                <a:latin typeface="苹方-简" panose="020B0400000000000000" pitchFamily="34" charset="-128"/>
                <a:ea typeface="苹方-简" panose="020B0400000000000000" pitchFamily="34" charset="-128"/>
              </a:rPr>
              <a:t>项目简介</a:t>
            </a:r>
            <a:endParaRPr lang="en-US" altLang="zh-CN" dirty="0">
              <a:latin typeface="苹方-简" panose="020B0400000000000000" pitchFamily="34" charset="-128"/>
              <a:ea typeface="苹方-简" panose="020B0400000000000000" pitchFamily="34" charset="-128"/>
            </a:endParaRPr>
          </a:p>
          <a:p>
            <a:r>
              <a:rPr lang="zh-CN" altLang="en-US" dirty="0">
                <a:latin typeface="苹方-简" panose="020B0400000000000000" pitchFamily="34" charset="-128"/>
                <a:ea typeface="苹方-简" panose="020B0400000000000000" pitchFamily="34" charset="-128"/>
              </a:rPr>
              <a:t>设计思路</a:t>
            </a:r>
            <a:endParaRPr lang="en-US" altLang="zh-CN" dirty="0">
              <a:latin typeface="苹方-简" panose="020B0400000000000000" pitchFamily="34" charset="-128"/>
              <a:ea typeface="苹方-简" panose="020B0400000000000000" pitchFamily="34" charset="-128"/>
            </a:endParaRPr>
          </a:p>
          <a:p>
            <a:r>
              <a:rPr lang="zh-CN" altLang="en-US" dirty="0">
                <a:latin typeface="苹方-简" panose="020B0400000000000000" pitchFamily="34" charset="-128"/>
                <a:ea typeface="苹方-简" panose="020B0400000000000000" pitchFamily="34" charset="-128"/>
              </a:rPr>
              <a:t>程序演示</a:t>
            </a:r>
            <a:endParaRPr lang="en-US" altLang="zh-CN" dirty="0">
              <a:latin typeface="苹方-简" panose="020B0400000000000000" pitchFamily="34" charset="-128"/>
              <a:ea typeface="苹方-简" panose="020B0400000000000000" pitchFamily="34" charset="-128"/>
            </a:endParaRPr>
          </a:p>
          <a:p>
            <a:r>
              <a:rPr lang="zh-CN" altLang="en-US" dirty="0">
                <a:latin typeface="苹方-简" panose="020B0400000000000000" pitchFamily="34" charset="-128"/>
                <a:ea typeface="苹方-简" panose="020B0400000000000000" pitchFamily="34" charset="-128"/>
              </a:rPr>
              <a:t>结果分析</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3398096"/>
            <a:ext cx="21844000" cy="1016000"/>
          </a:xfrm>
          <a:prstGeom prst="rect">
            <a:avLst/>
          </a:prstGeom>
        </p:spPr>
        <p:txBody>
          <a:bodyPr>
            <a:normAutofit/>
          </a:bodyPr>
          <a:lstStyle/>
          <a:p>
            <a:endParaRPr dirty="0">
              <a:latin typeface="苹方-简" panose="020B0400000000000000" pitchFamily="34" charset="-128"/>
              <a:ea typeface="苹方-简" panose="020B0400000000000000" pitchFamily="34" charset="-128"/>
            </a:endParaRPr>
          </a:p>
        </p:txBody>
      </p:sp>
      <p:pic>
        <p:nvPicPr>
          <p:cNvPr id="5" name="已录下的声音">
            <a:hlinkClick r:id="" action="ppaction://media"/>
            <a:extLst>
              <a:ext uri="{FF2B5EF4-FFF2-40B4-BE49-F238E27FC236}">
                <a16:creationId xmlns:a16="http://schemas.microsoft.com/office/drawing/2014/main" id="{0E45FDA3-C73B-4955-B4DC-A6CE58A9F2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cSld>
  <p:clrMapOvr>
    <a:masterClrMapping/>
  </p:clrMapOvr>
  <p:transition spd="med" advTm="19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54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章节标题"/>
          <p:cNvSpPr txBox="1">
            <a:spLocks noGrp="1"/>
          </p:cNvSpPr>
          <p:nvPr>
            <p:ph type="title"/>
          </p:nvPr>
        </p:nvSpPr>
        <p:spPr>
          <a:prstGeom prst="rect">
            <a:avLst/>
          </a:prstGeom>
        </p:spPr>
        <p:txBody>
          <a:bodyPr/>
          <a:lstStyle/>
          <a:p>
            <a:r>
              <a:rPr lang="zh-CN" altLang="en-US" dirty="0"/>
              <a:t>结果分析</a:t>
            </a:r>
            <a:endParaRPr dirty="0"/>
          </a:p>
        </p:txBody>
      </p:sp>
      <p:pic>
        <p:nvPicPr>
          <p:cNvPr id="2" name="已录下的声音">
            <a:hlinkClick r:id="" action="ppaction://media"/>
            <a:extLst>
              <a:ext uri="{FF2B5EF4-FFF2-40B4-BE49-F238E27FC236}">
                <a16:creationId xmlns:a16="http://schemas.microsoft.com/office/drawing/2014/main" id="{5DEFF3A0-A9F8-4D89-A3E8-F77870A4598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278810312"/>
      </p:ext>
    </p:extLst>
  </p:cSld>
  <p:clrMapOvr>
    <a:masterClrMapping/>
  </p:clrMapOvr>
  <p:transition spd="med" advTm="38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zh-CN" altLang="en-US" dirty="0">
                <a:latin typeface="苹方-简" panose="020B0400000000000000" pitchFamily="34" charset="-128"/>
                <a:ea typeface="苹方-简" panose="020B0400000000000000" pitchFamily="34" charset="-128"/>
              </a:rPr>
              <a:t>结果分析</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a:bodyPr>
          <a:lstStyle/>
          <a:p>
            <a:pPr algn="l">
              <a:lnSpc>
                <a:spcPct val="90000"/>
              </a:lnSpc>
            </a:pPr>
            <a:endParaRPr lang="zh-CN" altLang="zh-CN" sz="4100" dirty="0">
              <a:latin typeface="苹方-简" panose="020B0400000000000000" pitchFamily="34" charset="-128"/>
              <a:ea typeface="苹方-简" panose="020B0400000000000000" pitchFamily="34" charset="-128"/>
            </a:endParaRPr>
          </a:p>
        </p:txBody>
      </p:sp>
      <p:pic>
        <p:nvPicPr>
          <p:cNvPr id="9" name="图片 8">
            <a:extLst>
              <a:ext uri="{FF2B5EF4-FFF2-40B4-BE49-F238E27FC236}">
                <a16:creationId xmlns:a16="http://schemas.microsoft.com/office/drawing/2014/main" id="{89D7DB97-51DA-4CC5-B46B-3579FA3237E4}"/>
              </a:ext>
            </a:extLst>
          </p:cNvPr>
          <p:cNvPicPr>
            <a:picLocks noChangeAspect="1"/>
          </p:cNvPicPr>
          <p:nvPr/>
        </p:nvPicPr>
        <p:blipFill>
          <a:blip r:embed="rId4"/>
          <a:stretch>
            <a:fillRect/>
          </a:stretch>
        </p:blipFill>
        <p:spPr>
          <a:xfrm>
            <a:off x="2159000" y="4700337"/>
            <a:ext cx="6096000" cy="4572000"/>
          </a:xfrm>
          <a:prstGeom prst="rect">
            <a:avLst/>
          </a:prstGeom>
        </p:spPr>
      </p:pic>
      <p:sp>
        <p:nvSpPr>
          <p:cNvPr id="13" name="文本框 12">
            <a:extLst>
              <a:ext uri="{FF2B5EF4-FFF2-40B4-BE49-F238E27FC236}">
                <a16:creationId xmlns:a16="http://schemas.microsoft.com/office/drawing/2014/main" id="{CF9DA496-78C9-44CE-9F6D-E039FB29A893}"/>
              </a:ext>
            </a:extLst>
          </p:cNvPr>
          <p:cNvSpPr txBox="1"/>
          <p:nvPr/>
        </p:nvSpPr>
        <p:spPr>
          <a:xfrm rot="10800000" flipV="1">
            <a:off x="4396874" y="9144000"/>
            <a:ext cx="1620253"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zh-CN" altLang="en-US" dirty="0"/>
              <a:t>374.09s</a:t>
            </a:r>
          </a:p>
        </p:txBody>
      </p:sp>
      <p:pic>
        <p:nvPicPr>
          <p:cNvPr id="12" name="图片 11">
            <a:extLst>
              <a:ext uri="{FF2B5EF4-FFF2-40B4-BE49-F238E27FC236}">
                <a16:creationId xmlns:a16="http://schemas.microsoft.com/office/drawing/2014/main" id="{7F908B29-2A23-4849-B55F-BBE7A3B5F9BA}"/>
              </a:ext>
            </a:extLst>
          </p:cNvPr>
          <p:cNvPicPr>
            <a:picLocks noChangeAspect="1"/>
          </p:cNvPicPr>
          <p:nvPr/>
        </p:nvPicPr>
        <p:blipFill>
          <a:blip r:embed="rId5"/>
          <a:stretch>
            <a:fillRect/>
          </a:stretch>
        </p:blipFill>
        <p:spPr>
          <a:xfrm>
            <a:off x="9464842" y="4700337"/>
            <a:ext cx="6096000" cy="4572000"/>
          </a:xfrm>
          <a:prstGeom prst="rect">
            <a:avLst/>
          </a:prstGeom>
        </p:spPr>
      </p:pic>
      <p:pic>
        <p:nvPicPr>
          <p:cNvPr id="15" name="图片 14">
            <a:extLst>
              <a:ext uri="{FF2B5EF4-FFF2-40B4-BE49-F238E27FC236}">
                <a16:creationId xmlns:a16="http://schemas.microsoft.com/office/drawing/2014/main" id="{03602F43-5F28-4075-ACC1-B41642E0BBC4}"/>
              </a:ext>
            </a:extLst>
          </p:cNvPr>
          <p:cNvPicPr>
            <a:picLocks noChangeAspect="1"/>
          </p:cNvPicPr>
          <p:nvPr/>
        </p:nvPicPr>
        <p:blipFill>
          <a:blip r:embed="rId6"/>
          <a:stretch>
            <a:fillRect/>
          </a:stretch>
        </p:blipFill>
        <p:spPr>
          <a:xfrm>
            <a:off x="16129000" y="4802832"/>
            <a:ext cx="6096000" cy="4572000"/>
          </a:xfrm>
          <a:prstGeom prst="rect">
            <a:avLst/>
          </a:prstGeom>
        </p:spPr>
      </p:pic>
      <p:pic>
        <p:nvPicPr>
          <p:cNvPr id="2" name="已录下的声音">
            <a:hlinkClick r:id="" action="ppaction://media"/>
            <a:extLst>
              <a:ext uri="{FF2B5EF4-FFF2-40B4-BE49-F238E27FC236}">
                <a16:creationId xmlns:a16="http://schemas.microsoft.com/office/drawing/2014/main" id="{2F2510E1-58E0-4AEF-97A6-71D9A2AEDA8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3138244940"/>
      </p:ext>
    </p:extLst>
  </p:cSld>
  <p:clrMapOvr>
    <a:masterClrMapping/>
  </p:clrMapOvr>
  <p:transition spd="med" advTm="8890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9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说明"/>
          <p:cNvSpPr txBox="1">
            <a:spLocks noGrp="1"/>
          </p:cNvSpPr>
          <p:nvPr>
            <p:ph type="body" sz="half" idx="1"/>
          </p:nvPr>
        </p:nvSpPr>
        <p:spPr>
          <a:prstGeom prst="rect">
            <a:avLst/>
          </a:prstGeom>
        </p:spPr>
        <p:txBody>
          <a:bodyPr/>
          <a:lstStyle/>
          <a:p>
            <a:r>
              <a:rPr lang="zh-CN" altLang="en-US" dirty="0"/>
              <a:t>谢谢！</a:t>
            </a:r>
            <a:endParaRPr dirty="0"/>
          </a:p>
        </p:txBody>
      </p:sp>
      <p:pic>
        <p:nvPicPr>
          <p:cNvPr id="2" name="已录下的声音">
            <a:hlinkClick r:id="" action="ppaction://media"/>
            <a:extLst>
              <a:ext uri="{FF2B5EF4-FFF2-40B4-BE49-F238E27FC236}">
                <a16:creationId xmlns:a16="http://schemas.microsoft.com/office/drawing/2014/main" id="{BB0B26A8-45F1-4B3A-BB22-1F16FC50C5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cSld>
  <p:clrMapOvr>
    <a:masterClrMapping/>
  </p:clrMapOvr>
  <p:transition spd="med" advTm="730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章节标题"/>
          <p:cNvSpPr txBox="1">
            <a:spLocks noGrp="1"/>
          </p:cNvSpPr>
          <p:nvPr>
            <p:ph type="title"/>
          </p:nvPr>
        </p:nvSpPr>
        <p:spPr>
          <a:prstGeom prst="rect">
            <a:avLst/>
          </a:prstGeom>
        </p:spPr>
        <p:txBody>
          <a:bodyPr/>
          <a:lstStyle/>
          <a:p>
            <a:r>
              <a:rPr lang="zh-CN" altLang="en-US" dirty="0"/>
              <a:t>项目简介</a:t>
            </a:r>
            <a:endParaRPr dirty="0"/>
          </a:p>
        </p:txBody>
      </p:sp>
      <p:pic>
        <p:nvPicPr>
          <p:cNvPr id="6" name="已录下的声音">
            <a:hlinkClick r:id="" action="ppaction://media"/>
            <a:extLst>
              <a:ext uri="{FF2B5EF4-FFF2-40B4-BE49-F238E27FC236}">
                <a16:creationId xmlns:a16="http://schemas.microsoft.com/office/drawing/2014/main" id="{3B158A66-E177-4D35-B296-B14DD7C14D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cSld>
  <p:clrMapOvr>
    <a:masterClrMapping/>
  </p:clrMapOvr>
  <p:transition spd="med" advTm="17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8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zh-CN" altLang="en-US" dirty="0">
                <a:latin typeface="苹方-简" panose="020B0400000000000000" pitchFamily="34" charset="-128"/>
                <a:ea typeface="苹方-简" panose="020B0400000000000000" pitchFamily="34" charset="-128"/>
              </a:rPr>
              <a:t>项目简介</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fontScale="92500"/>
          </a:bodyPr>
          <a:lstStyle/>
          <a:p>
            <a:pPr algn="l"/>
            <a:r>
              <a:rPr lang="en-US" altLang="zh-CN" dirty="0">
                <a:latin typeface="苹方-简" panose="020B0400000000000000" pitchFamily="34" charset="-128"/>
                <a:ea typeface="苹方-简" panose="020B0400000000000000" pitchFamily="34" charset="-128"/>
              </a:rPr>
              <a:t>	GBN</a:t>
            </a:r>
            <a:r>
              <a:rPr lang="zh-CN" altLang="en-US" dirty="0">
                <a:latin typeface="苹方-简" panose="020B0400000000000000" pitchFamily="34" charset="-128"/>
                <a:ea typeface="苹方-简" panose="020B0400000000000000" pitchFamily="34" charset="-128"/>
              </a:rPr>
              <a:t>（</a:t>
            </a:r>
            <a:r>
              <a:rPr lang="en-US" altLang="zh-CN" dirty="0">
                <a:latin typeface="苹方-简" panose="020B0400000000000000" pitchFamily="34" charset="-128"/>
                <a:ea typeface="苹方-简" panose="020B0400000000000000" pitchFamily="34" charset="-128"/>
              </a:rPr>
              <a:t>Go-Back-N</a:t>
            </a:r>
            <a:r>
              <a:rPr lang="zh-CN" altLang="en-US" dirty="0">
                <a:latin typeface="苹方-简" panose="020B0400000000000000" pitchFamily="34" charset="-128"/>
                <a:ea typeface="苹方-简" panose="020B0400000000000000" pitchFamily="34" charset="-128"/>
              </a:rPr>
              <a:t>）协议是一种数据链路层协议，用于在不可靠的通信信道上传输数据。</a:t>
            </a:r>
            <a:r>
              <a:rPr lang="en-US" altLang="zh-CN" dirty="0">
                <a:latin typeface="苹方-简" panose="020B0400000000000000" pitchFamily="34" charset="-128"/>
                <a:ea typeface="苹方-简" panose="020B0400000000000000" pitchFamily="34" charset="-128"/>
              </a:rPr>
              <a:t>GBN</a:t>
            </a:r>
            <a:r>
              <a:rPr lang="zh-CN" altLang="en-US" dirty="0">
                <a:latin typeface="苹方-简" panose="020B0400000000000000" pitchFamily="34" charset="-128"/>
                <a:ea typeface="苹方-简" panose="020B0400000000000000" pitchFamily="34" charset="-128"/>
              </a:rPr>
              <a:t>协议使用滑动窗口（</a:t>
            </a:r>
            <a:r>
              <a:rPr lang="en-US" altLang="zh-CN" dirty="0">
                <a:latin typeface="苹方-简" panose="020B0400000000000000" pitchFamily="34" charset="-128"/>
                <a:ea typeface="苹方-简" panose="020B0400000000000000" pitchFamily="34" charset="-128"/>
              </a:rPr>
              <a:t>sliding window</a:t>
            </a:r>
            <a:r>
              <a:rPr lang="zh-CN" altLang="en-US" dirty="0">
                <a:latin typeface="苹方-简" panose="020B0400000000000000" pitchFamily="34" charset="-128"/>
                <a:ea typeface="苹方-简" panose="020B0400000000000000" pitchFamily="34" charset="-128"/>
              </a:rPr>
              <a:t>）技术，同时具有可靠性和高效性。</a:t>
            </a:r>
            <a:endParaRPr lang="en-US" altLang="zh-CN" dirty="0">
              <a:latin typeface="苹方-简" panose="020B0400000000000000" pitchFamily="34" charset="-128"/>
              <a:ea typeface="苹方-简" panose="020B0400000000000000" pitchFamily="34" charset="-128"/>
            </a:endParaRPr>
          </a:p>
          <a:p>
            <a:pPr algn="l"/>
            <a:endParaRPr lang="zh-CN" altLang="en-US" dirty="0">
              <a:latin typeface="苹方-简" panose="020B0400000000000000" pitchFamily="34" charset="-128"/>
              <a:ea typeface="苹方-简" panose="020B0400000000000000" pitchFamily="34" charset="-128"/>
            </a:endParaRPr>
          </a:p>
          <a:p>
            <a:pPr algn="l"/>
            <a:r>
              <a:rPr lang="en-US" altLang="zh-CN" dirty="0">
                <a:latin typeface="苹方-简" panose="020B0400000000000000" pitchFamily="34" charset="-128"/>
                <a:ea typeface="苹方-简" panose="020B0400000000000000" pitchFamily="34" charset="-128"/>
              </a:rPr>
              <a:t>	GBN</a:t>
            </a:r>
            <a:r>
              <a:rPr lang="zh-CN" altLang="en-US" dirty="0">
                <a:latin typeface="苹方-简" panose="020B0400000000000000" pitchFamily="34" charset="-128"/>
                <a:ea typeface="苹方-简" panose="020B0400000000000000" pitchFamily="34" charset="-128"/>
              </a:rPr>
              <a:t>协议的主要思想是发送方可以连续发送多个数据包，而不需要等待接收方的确认。接收方会按照顺序接收数据包，并发送确认消息。如果发送方没有收到确认消息，它会假定出现了数据包的丢失，并重新发送窗口内的所有数据包。因此，</a:t>
            </a:r>
            <a:r>
              <a:rPr lang="en-US" altLang="zh-CN" dirty="0">
                <a:latin typeface="苹方-简" panose="020B0400000000000000" pitchFamily="34" charset="-128"/>
                <a:ea typeface="苹方-简" panose="020B0400000000000000" pitchFamily="34" charset="-128"/>
              </a:rPr>
              <a:t>GBN</a:t>
            </a:r>
            <a:r>
              <a:rPr lang="zh-CN" altLang="en-US" dirty="0">
                <a:latin typeface="苹方-简" panose="020B0400000000000000" pitchFamily="34" charset="-128"/>
                <a:ea typeface="苹方-简" panose="020B0400000000000000" pitchFamily="34" charset="-128"/>
              </a:rPr>
              <a:t>协议可以保证数据传输的可靠性。</a:t>
            </a:r>
            <a:endParaRPr lang="en-US" altLang="zh-CN" dirty="0">
              <a:latin typeface="苹方-简" panose="020B0400000000000000" pitchFamily="34" charset="-128"/>
              <a:ea typeface="苹方-简" panose="020B0400000000000000" pitchFamily="34" charset="-128"/>
            </a:endParaRPr>
          </a:p>
          <a:p>
            <a:pPr algn="l"/>
            <a:endParaRPr lang="zh-CN" altLang="en-US" dirty="0">
              <a:latin typeface="苹方-简" panose="020B0400000000000000" pitchFamily="34" charset="-128"/>
              <a:ea typeface="苹方-简" panose="020B0400000000000000" pitchFamily="34" charset="-128"/>
            </a:endParaRPr>
          </a:p>
          <a:p>
            <a:pPr algn="l"/>
            <a:r>
              <a:rPr lang="en-US" altLang="zh-CN" dirty="0">
                <a:latin typeface="苹方-简" panose="020B0400000000000000" pitchFamily="34" charset="-128"/>
                <a:ea typeface="苹方-简" panose="020B0400000000000000" pitchFamily="34" charset="-128"/>
              </a:rPr>
              <a:t>	GBN</a:t>
            </a:r>
            <a:r>
              <a:rPr lang="zh-CN" altLang="en-US" dirty="0">
                <a:latin typeface="苹方-简" panose="020B0400000000000000" pitchFamily="34" charset="-128"/>
                <a:ea typeface="苹方-简" panose="020B0400000000000000" pitchFamily="34" charset="-128"/>
              </a:rPr>
              <a:t>协议的缺点是，如果一个数据包丢失，窗口内的所有数据包都必须被重新发送，这可能会浪费大量的网络带宽和时间。因此，在高丢包率的网络中，</a:t>
            </a:r>
            <a:r>
              <a:rPr lang="en-US" altLang="zh-CN" dirty="0">
                <a:latin typeface="苹方-简" panose="020B0400000000000000" pitchFamily="34" charset="-128"/>
                <a:ea typeface="苹方-简" panose="020B0400000000000000" pitchFamily="34" charset="-128"/>
              </a:rPr>
              <a:t>GBN</a:t>
            </a:r>
            <a:r>
              <a:rPr lang="zh-CN" altLang="en-US" dirty="0">
                <a:latin typeface="苹方-简" panose="020B0400000000000000" pitchFamily="34" charset="-128"/>
                <a:ea typeface="苹方-简" panose="020B0400000000000000" pitchFamily="34" charset="-128"/>
              </a:rPr>
              <a:t>协议的效率可能会受到影响。</a:t>
            </a:r>
          </a:p>
          <a:p>
            <a:pPr algn="l"/>
            <a:endParaRPr lang="en-US" altLang="zh-CN" dirty="0">
              <a:latin typeface="苹方-简" panose="020B0400000000000000" pitchFamily="34" charset="-128"/>
              <a:ea typeface="苹方-简" panose="020B0400000000000000" pitchFamily="34" charset="-128"/>
            </a:endParaRPr>
          </a:p>
          <a:p>
            <a:pPr algn="l"/>
            <a:r>
              <a:rPr lang="en-US" altLang="zh-CN" dirty="0">
                <a:latin typeface="苹方-简" panose="020B0400000000000000" pitchFamily="34" charset="-128"/>
                <a:ea typeface="苹方-简" panose="020B0400000000000000" pitchFamily="34" charset="-128"/>
              </a:rPr>
              <a:t>	</a:t>
            </a:r>
            <a:r>
              <a:rPr lang="zh-CN" altLang="en-US" dirty="0">
                <a:latin typeface="苹方-简" panose="020B0400000000000000" pitchFamily="34" charset="-128"/>
                <a:ea typeface="苹方-简" panose="020B0400000000000000" pitchFamily="34" charset="-128"/>
              </a:rPr>
              <a:t>本项目使用</a:t>
            </a:r>
            <a:r>
              <a:rPr lang="en-US" altLang="zh-CN" dirty="0">
                <a:latin typeface="苹方-简" panose="020B0400000000000000" pitchFamily="34" charset="-128"/>
                <a:ea typeface="苹方-简" panose="020B0400000000000000" pitchFamily="34" charset="-128"/>
              </a:rPr>
              <a:t>Go-Back-N</a:t>
            </a:r>
            <a:r>
              <a:rPr lang="zh-CN" altLang="en-US" dirty="0">
                <a:latin typeface="苹方-简" panose="020B0400000000000000" pitchFamily="34" charset="-128"/>
                <a:ea typeface="苹方-简" panose="020B0400000000000000" pitchFamily="34" charset="-128"/>
              </a:rPr>
              <a:t>（</a:t>
            </a:r>
            <a:r>
              <a:rPr lang="en-US" altLang="zh-CN" dirty="0">
                <a:latin typeface="苹方-简" panose="020B0400000000000000" pitchFamily="34" charset="-128"/>
                <a:ea typeface="苹方-简" panose="020B0400000000000000" pitchFamily="34" charset="-128"/>
              </a:rPr>
              <a:t>GBN</a:t>
            </a:r>
            <a:r>
              <a:rPr lang="zh-CN" altLang="en-US" dirty="0">
                <a:latin typeface="苹方-简" panose="020B0400000000000000" pitchFamily="34" charset="-128"/>
                <a:ea typeface="苹方-简" panose="020B0400000000000000" pitchFamily="34" charset="-128"/>
              </a:rPr>
              <a:t>）协议实现可靠的文件传输协议。该协议需要确保即使存在错误或丢失的数据包，也能可靠地传输数据。该项目需要在发送方和接收方之间建立连接，将文件分割为适当的段，使用</a:t>
            </a:r>
            <a:r>
              <a:rPr lang="en-US" altLang="zh-CN" dirty="0">
                <a:latin typeface="苹方-简" panose="020B0400000000000000" pitchFamily="34" charset="-128"/>
                <a:ea typeface="苹方-简" panose="020B0400000000000000" pitchFamily="34" charset="-128"/>
              </a:rPr>
              <a:t>GBN</a:t>
            </a:r>
            <a:r>
              <a:rPr lang="zh-CN" altLang="en-US" dirty="0">
                <a:latin typeface="苹方-简" panose="020B0400000000000000" pitchFamily="34" charset="-128"/>
                <a:ea typeface="苹方-简" panose="020B0400000000000000" pitchFamily="34" charset="-128"/>
              </a:rPr>
              <a:t>协议传输段，并在接收方重新组合文件。该项目还需要处理错误消息和超时事件以确保数据传输的可靠性和完整性。</a:t>
            </a:r>
            <a:endParaRPr dirty="0">
              <a:latin typeface="苹方-简" panose="020B0400000000000000" pitchFamily="34" charset="-128"/>
              <a:ea typeface="苹方-简" panose="020B0400000000000000" pitchFamily="34" charset="-128"/>
            </a:endParaRPr>
          </a:p>
        </p:txBody>
      </p:sp>
      <p:pic>
        <p:nvPicPr>
          <p:cNvPr id="6" name="已录下的声音">
            <a:hlinkClick r:id="" action="ppaction://media"/>
            <a:extLst>
              <a:ext uri="{FF2B5EF4-FFF2-40B4-BE49-F238E27FC236}">
                <a16:creationId xmlns:a16="http://schemas.microsoft.com/office/drawing/2014/main" id="{A9D7831E-2F1A-4A07-A7BE-FED0F055158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1440100099"/>
      </p:ext>
    </p:extLst>
  </p:cSld>
  <p:clrMapOvr>
    <a:masterClrMapping/>
  </p:clrMapOvr>
  <p:transition spd="med" advTm="823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77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zh-CN" altLang="en-US" dirty="0">
                <a:latin typeface="苹方-简" panose="020B0400000000000000" pitchFamily="34" charset="-128"/>
                <a:ea typeface="苹方-简" panose="020B0400000000000000" pitchFamily="34" charset="-128"/>
              </a:rPr>
              <a:t>关键问题</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a:bodyPr>
          <a:lstStyle/>
          <a:p>
            <a:pPr marL="571500" indent="-571500" algn="l">
              <a:buFont typeface="Arial" panose="020B0604020202020204" pitchFamily="34" charset="0"/>
              <a:buChar char="•"/>
            </a:pPr>
            <a:r>
              <a:rPr lang="en-US" altLang="zh-CN" dirty="0">
                <a:latin typeface="苹方-简" panose="020B0400000000000000" pitchFamily="34" charset="-128"/>
                <a:ea typeface="苹方-简" panose="020B0400000000000000" pitchFamily="34" charset="-128"/>
              </a:rPr>
              <a:t>	</a:t>
            </a:r>
            <a:r>
              <a:rPr lang="zh-CN" altLang="en-US" dirty="0">
                <a:latin typeface="苹方-简" panose="020B0400000000000000" pitchFamily="34" charset="-128"/>
                <a:ea typeface="苹方-简" panose="020B0400000000000000" pitchFamily="34" charset="-128"/>
              </a:rPr>
              <a:t>建立和维护连接</a:t>
            </a:r>
            <a:endParaRPr lang="en-US" altLang="zh-CN" dirty="0">
              <a:latin typeface="苹方-简" panose="020B0400000000000000" pitchFamily="34" charset="-128"/>
              <a:ea typeface="苹方-简" panose="020B0400000000000000" pitchFamily="34" charset="-128"/>
            </a:endParaRPr>
          </a:p>
          <a:p>
            <a:pPr algn="l"/>
            <a:endParaRPr lang="zh-CN" altLang="en-US" dirty="0">
              <a:latin typeface="苹方-简" panose="020B0400000000000000" pitchFamily="34" charset="-128"/>
              <a:ea typeface="苹方-简" panose="020B0400000000000000" pitchFamily="34" charset="-128"/>
            </a:endParaRPr>
          </a:p>
          <a:p>
            <a:pPr marL="571500" indent="-571500" algn="l">
              <a:buFont typeface="Arial" panose="020B0604020202020204" pitchFamily="34" charset="0"/>
              <a:buChar char="•"/>
            </a:pPr>
            <a:r>
              <a:rPr lang="en-US" altLang="zh-CN" dirty="0">
                <a:latin typeface="苹方-简" panose="020B0400000000000000" pitchFamily="34" charset="-128"/>
                <a:ea typeface="苹方-简" panose="020B0400000000000000" pitchFamily="34" charset="-128"/>
              </a:rPr>
              <a:t>	</a:t>
            </a:r>
            <a:r>
              <a:rPr lang="zh-CN" altLang="en-US" dirty="0">
                <a:latin typeface="苹方-简" panose="020B0400000000000000" pitchFamily="34" charset="-128"/>
                <a:ea typeface="苹方-简" panose="020B0400000000000000" pitchFamily="34" charset="-128"/>
              </a:rPr>
              <a:t>将文件分割为适当的数据包以进行传输</a:t>
            </a:r>
            <a:endParaRPr lang="en-US" altLang="zh-CN" dirty="0">
              <a:latin typeface="苹方-简" panose="020B0400000000000000" pitchFamily="34" charset="-128"/>
              <a:ea typeface="苹方-简" panose="020B0400000000000000" pitchFamily="34" charset="-128"/>
            </a:endParaRPr>
          </a:p>
          <a:p>
            <a:pPr algn="l"/>
            <a:endParaRPr lang="zh-CN" altLang="en-US" dirty="0">
              <a:latin typeface="苹方-简" panose="020B0400000000000000" pitchFamily="34" charset="-128"/>
              <a:ea typeface="苹方-简" panose="020B0400000000000000" pitchFamily="34" charset="-128"/>
            </a:endParaRPr>
          </a:p>
          <a:p>
            <a:pPr marL="571500" indent="-571500" algn="l">
              <a:buFont typeface="Arial" panose="020B0604020202020204" pitchFamily="34" charset="0"/>
              <a:buChar char="•"/>
            </a:pPr>
            <a:r>
              <a:rPr lang="en-US" altLang="zh-CN" dirty="0">
                <a:latin typeface="苹方-简" panose="020B0400000000000000" pitchFamily="34" charset="-128"/>
                <a:ea typeface="苹方-简" panose="020B0400000000000000" pitchFamily="34" charset="-128"/>
              </a:rPr>
              <a:t>	</a:t>
            </a:r>
            <a:r>
              <a:rPr lang="zh-CN" altLang="en-US" dirty="0">
                <a:latin typeface="苹方-简" panose="020B0400000000000000" pitchFamily="34" charset="-128"/>
                <a:ea typeface="苹方-简" panose="020B0400000000000000" pitchFamily="34" charset="-128"/>
              </a:rPr>
              <a:t>使用滑动窗口机制进行数据包的传输和接收确认</a:t>
            </a:r>
            <a:endParaRPr lang="en-US" altLang="zh-CN" dirty="0">
              <a:latin typeface="苹方-简" panose="020B0400000000000000" pitchFamily="34" charset="-128"/>
              <a:ea typeface="苹方-简" panose="020B0400000000000000" pitchFamily="34" charset="-128"/>
            </a:endParaRPr>
          </a:p>
          <a:p>
            <a:pPr algn="l"/>
            <a:endParaRPr lang="zh-CN" altLang="en-US" dirty="0">
              <a:latin typeface="苹方-简" panose="020B0400000000000000" pitchFamily="34" charset="-128"/>
              <a:ea typeface="苹方-简" panose="020B0400000000000000" pitchFamily="34" charset="-128"/>
            </a:endParaRPr>
          </a:p>
          <a:p>
            <a:pPr marL="571500" indent="-571500" algn="l">
              <a:buFont typeface="Arial" panose="020B0604020202020204" pitchFamily="34" charset="0"/>
              <a:buChar char="•"/>
            </a:pPr>
            <a:r>
              <a:rPr lang="en-US" altLang="zh-CN" dirty="0">
                <a:latin typeface="苹方-简" panose="020B0400000000000000" pitchFamily="34" charset="-128"/>
                <a:ea typeface="苹方-简" panose="020B0400000000000000" pitchFamily="34" charset="-128"/>
              </a:rPr>
              <a:t>	</a:t>
            </a:r>
            <a:r>
              <a:rPr lang="zh-CN" altLang="en-US" dirty="0">
                <a:latin typeface="苹方-简" panose="020B0400000000000000" pitchFamily="34" charset="-128"/>
                <a:ea typeface="苹方-简" panose="020B0400000000000000" pitchFamily="34" charset="-128"/>
              </a:rPr>
              <a:t>处理丢失的数据包并进行重传</a:t>
            </a:r>
            <a:endParaRPr lang="en-US" altLang="zh-CN" dirty="0">
              <a:latin typeface="苹方-简" panose="020B0400000000000000" pitchFamily="34" charset="-128"/>
              <a:ea typeface="苹方-简" panose="020B0400000000000000" pitchFamily="34" charset="-128"/>
            </a:endParaRPr>
          </a:p>
          <a:p>
            <a:pPr algn="l"/>
            <a:endParaRPr lang="zh-CN" altLang="en-US" dirty="0">
              <a:latin typeface="苹方-简" panose="020B0400000000000000" pitchFamily="34" charset="-128"/>
              <a:ea typeface="苹方-简" panose="020B0400000000000000" pitchFamily="34" charset="-128"/>
            </a:endParaRPr>
          </a:p>
          <a:p>
            <a:pPr marL="571500" indent="-571500" algn="l">
              <a:buFont typeface="Arial" panose="020B0604020202020204" pitchFamily="34" charset="0"/>
              <a:buChar char="•"/>
            </a:pPr>
            <a:r>
              <a:rPr lang="en-US" altLang="zh-CN" dirty="0">
                <a:latin typeface="苹方-简" panose="020B0400000000000000" pitchFamily="34" charset="-128"/>
                <a:ea typeface="苹方-简" panose="020B0400000000000000" pitchFamily="34" charset="-128"/>
              </a:rPr>
              <a:t>	</a:t>
            </a:r>
            <a:r>
              <a:rPr lang="zh-CN" altLang="en-US" dirty="0">
                <a:latin typeface="苹方-简" panose="020B0400000000000000" pitchFamily="34" charset="-128"/>
                <a:ea typeface="苹方-简" panose="020B0400000000000000" pitchFamily="34" charset="-128"/>
              </a:rPr>
              <a:t>在接收方重新组合数据包以形成原始文件</a:t>
            </a:r>
            <a:endParaRPr lang="en-US" altLang="zh-CN" dirty="0">
              <a:latin typeface="苹方-简" panose="020B0400000000000000" pitchFamily="34" charset="-128"/>
              <a:ea typeface="苹方-简" panose="020B0400000000000000" pitchFamily="34" charset="-128"/>
            </a:endParaRPr>
          </a:p>
          <a:p>
            <a:pPr algn="l"/>
            <a:endParaRPr lang="zh-CN" altLang="en-US" dirty="0">
              <a:latin typeface="苹方-简" panose="020B0400000000000000" pitchFamily="34" charset="-128"/>
              <a:ea typeface="苹方-简" panose="020B0400000000000000" pitchFamily="34" charset="-128"/>
            </a:endParaRPr>
          </a:p>
          <a:p>
            <a:pPr marL="571500" indent="-571500" algn="l">
              <a:buFont typeface="Arial" panose="020B0604020202020204" pitchFamily="34" charset="0"/>
              <a:buChar char="•"/>
            </a:pPr>
            <a:r>
              <a:rPr lang="en-US" altLang="zh-CN" dirty="0">
                <a:latin typeface="苹方-简" panose="020B0400000000000000" pitchFamily="34" charset="-128"/>
                <a:ea typeface="苹方-简" panose="020B0400000000000000" pitchFamily="34" charset="-128"/>
              </a:rPr>
              <a:t>	</a:t>
            </a:r>
            <a:r>
              <a:rPr lang="zh-CN" altLang="en-US" dirty="0">
                <a:latin typeface="苹方-简" panose="020B0400000000000000" pitchFamily="34" charset="-128"/>
                <a:ea typeface="苹方-简" panose="020B0400000000000000" pitchFamily="34" charset="-128"/>
              </a:rPr>
              <a:t>处理错误消息和超时事件以确保数据传输的可靠性和完整性。</a:t>
            </a:r>
            <a:endParaRPr dirty="0">
              <a:latin typeface="苹方-简" panose="020B0400000000000000" pitchFamily="34" charset="-128"/>
              <a:ea typeface="苹方-简" panose="020B0400000000000000" pitchFamily="34" charset="-128"/>
            </a:endParaRPr>
          </a:p>
        </p:txBody>
      </p:sp>
      <p:pic>
        <p:nvPicPr>
          <p:cNvPr id="4" name="已录下的声音">
            <a:hlinkClick r:id="" action="ppaction://media"/>
            <a:extLst>
              <a:ext uri="{FF2B5EF4-FFF2-40B4-BE49-F238E27FC236}">
                <a16:creationId xmlns:a16="http://schemas.microsoft.com/office/drawing/2014/main" id="{FBC27874-4EBA-4C6F-839F-8DC1383009B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3561294369"/>
      </p:ext>
    </p:extLst>
  </p:cSld>
  <p:clrMapOvr>
    <a:masterClrMapping/>
  </p:clrMapOvr>
  <p:transition spd="med" advTm="231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38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章节标题"/>
          <p:cNvSpPr txBox="1">
            <a:spLocks noGrp="1"/>
          </p:cNvSpPr>
          <p:nvPr>
            <p:ph type="title"/>
          </p:nvPr>
        </p:nvSpPr>
        <p:spPr>
          <a:prstGeom prst="rect">
            <a:avLst/>
          </a:prstGeom>
        </p:spPr>
        <p:txBody>
          <a:bodyPr/>
          <a:lstStyle/>
          <a:p>
            <a:r>
              <a:rPr lang="zh-CN" altLang="en-US" dirty="0"/>
              <a:t>设计思路</a:t>
            </a:r>
            <a:endParaRPr dirty="0"/>
          </a:p>
        </p:txBody>
      </p:sp>
      <p:pic>
        <p:nvPicPr>
          <p:cNvPr id="4" name="已录下的声音">
            <a:hlinkClick r:id="" action="ppaction://media"/>
            <a:extLst>
              <a:ext uri="{FF2B5EF4-FFF2-40B4-BE49-F238E27FC236}">
                <a16:creationId xmlns:a16="http://schemas.microsoft.com/office/drawing/2014/main" id="{56016877-BC0A-45C6-8406-B644E311C5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3304992350"/>
      </p:ext>
    </p:extLst>
  </p:cSld>
  <p:clrMapOvr>
    <a:masterClrMapping/>
  </p:clrMapOvr>
  <p:transition spd="med" advTm="716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zh-CN" altLang="en-US" dirty="0">
                <a:latin typeface="苹方-简" panose="020B0400000000000000" pitchFamily="34" charset="-128"/>
                <a:ea typeface="苹方-简" panose="020B0400000000000000" pitchFamily="34" charset="-128"/>
              </a:rPr>
              <a:t>程序设计</a:t>
            </a:r>
            <a:r>
              <a:rPr lang="en-US" altLang="zh-CN" dirty="0">
                <a:latin typeface="苹方-简" panose="020B0400000000000000" pitchFamily="34" charset="-128"/>
                <a:ea typeface="苹方-简" panose="020B0400000000000000" pitchFamily="34" charset="-128"/>
              </a:rPr>
              <a:t>-1</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a:bodyPr>
          <a:lstStyle/>
          <a:p>
            <a:pPr algn="l"/>
            <a:r>
              <a:rPr lang="en-US" altLang="zh-CN" dirty="0">
                <a:latin typeface="苹方-简" panose="020B0400000000000000" pitchFamily="34" charset="-128"/>
                <a:ea typeface="苹方-简" panose="020B0400000000000000" pitchFamily="34" charset="-128"/>
              </a:rPr>
              <a:t>1. </a:t>
            </a:r>
            <a:r>
              <a:rPr lang="zh-CN" altLang="en-US" dirty="0">
                <a:latin typeface="苹方-简" panose="020B0400000000000000" pitchFamily="34" charset="-128"/>
                <a:ea typeface="苹方-简" panose="020B0400000000000000" pitchFamily="34" charset="-128"/>
              </a:rPr>
              <a:t>帧结构：设计并实现数据帧的结构，包括帧头、帧体、校验和等字段，以便在数据传输过程中进行数据包的分组和组装。</a:t>
            </a:r>
          </a:p>
          <a:p>
            <a:pPr algn="l"/>
            <a:r>
              <a:rPr lang="en-US" altLang="zh-CN" dirty="0">
                <a:latin typeface="苹方-简" panose="020B0400000000000000" pitchFamily="34" charset="-128"/>
                <a:ea typeface="苹方-简" panose="020B0400000000000000" pitchFamily="34" charset="-128"/>
              </a:rPr>
              <a:t>2. </a:t>
            </a:r>
            <a:r>
              <a:rPr lang="zh-CN" altLang="en-US" dirty="0">
                <a:latin typeface="苹方-简" panose="020B0400000000000000" pitchFamily="34" charset="-128"/>
                <a:ea typeface="苹方-简" panose="020B0400000000000000" pitchFamily="34" charset="-128"/>
              </a:rPr>
              <a:t>校验和的生成和检查：设计并实现校验和的生成和检查机制，以确保数据在传输过程中的完整性和准确性。</a:t>
            </a:r>
          </a:p>
          <a:p>
            <a:pPr algn="l"/>
            <a:r>
              <a:rPr lang="en-US" altLang="zh-CN" dirty="0">
                <a:latin typeface="苹方-简" panose="020B0400000000000000" pitchFamily="34" charset="-128"/>
                <a:ea typeface="苹方-简" panose="020B0400000000000000" pitchFamily="34" charset="-128"/>
              </a:rPr>
              <a:t>3. </a:t>
            </a:r>
            <a:r>
              <a:rPr lang="zh-CN" altLang="en-US" dirty="0">
                <a:latin typeface="苹方-简" panose="020B0400000000000000" pitchFamily="34" charset="-128"/>
                <a:ea typeface="苹方-简" panose="020B0400000000000000" pitchFamily="34" charset="-128"/>
              </a:rPr>
              <a:t>滑动窗口的设置和控制：设计并实现滑动窗口机制，包括窗口大小、发送方和接收方的窗口控制等，以便实现对数据包的传输和接收。</a:t>
            </a:r>
          </a:p>
          <a:p>
            <a:pPr algn="l"/>
            <a:r>
              <a:rPr lang="en-US" altLang="zh-CN" dirty="0">
                <a:latin typeface="苹方-简" panose="020B0400000000000000" pitchFamily="34" charset="-128"/>
                <a:ea typeface="苹方-简" panose="020B0400000000000000" pitchFamily="34" charset="-128"/>
              </a:rPr>
              <a:t>4. </a:t>
            </a:r>
            <a:r>
              <a:rPr lang="zh-CN" altLang="en-US" dirty="0">
                <a:latin typeface="苹方-简" panose="020B0400000000000000" pitchFamily="34" charset="-128"/>
                <a:ea typeface="苹方-简" panose="020B0400000000000000" pitchFamily="34" charset="-128"/>
              </a:rPr>
              <a:t>缓存：设计并实现缓存机制，包括缓存的大小、缓存的数据结构等，以便实现对数据包的存储和管理。</a:t>
            </a:r>
          </a:p>
          <a:p>
            <a:pPr algn="l"/>
            <a:r>
              <a:rPr lang="en-US" altLang="zh-CN" dirty="0">
                <a:latin typeface="苹方-简" panose="020B0400000000000000" pitchFamily="34" charset="-128"/>
                <a:ea typeface="苹方-简" panose="020B0400000000000000" pitchFamily="34" charset="-128"/>
              </a:rPr>
              <a:t>5. </a:t>
            </a:r>
            <a:r>
              <a:rPr lang="zh-CN" altLang="en-US" dirty="0">
                <a:latin typeface="苹方-简" panose="020B0400000000000000" pitchFamily="34" charset="-128"/>
                <a:ea typeface="苹方-简" panose="020B0400000000000000" pitchFamily="34" charset="-128"/>
              </a:rPr>
              <a:t>序列空间和序列号的设置和控制：设计并实现序列空间和序列号的设置和控制机制，以确保数据包的顺序和完整性。</a:t>
            </a:r>
          </a:p>
          <a:p>
            <a:pPr algn="l"/>
            <a:r>
              <a:rPr lang="en-US" altLang="zh-CN" dirty="0">
                <a:latin typeface="苹方-简" panose="020B0400000000000000" pitchFamily="34" charset="-128"/>
                <a:ea typeface="苹方-简" panose="020B0400000000000000" pitchFamily="34" charset="-128"/>
              </a:rPr>
              <a:t>6. </a:t>
            </a:r>
            <a:r>
              <a:rPr lang="zh-CN" altLang="en-US" dirty="0">
                <a:latin typeface="苹方-简" panose="020B0400000000000000" pitchFamily="34" charset="-128"/>
                <a:ea typeface="苹方-简" panose="020B0400000000000000" pitchFamily="34" charset="-128"/>
              </a:rPr>
              <a:t>确认规则：设计并实现确认规则，包括发送方和接收方的确认机制、确认超时等，以确保数据包的可靠传输。</a:t>
            </a:r>
          </a:p>
          <a:p>
            <a:pPr algn="l"/>
            <a:r>
              <a:rPr lang="en-US" altLang="zh-CN" dirty="0">
                <a:latin typeface="苹方-简" panose="020B0400000000000000" pitchFamily="34" charset="-128"/>
                <a:ea typeface="苹方-简" panose="020B0400000000000000" pitchFamily="34" charset="-128"/>
              </a:rPr>
              <a:t>7. </a:t>
            </a:r>
            <a:r>
              <a:rPr lang="zh-CN" altLang="en-US" dirty="0">
                <a:latin typeface="苹方-简" panose="020B0400000000000000" pitchFamily="34" charset="-128"/>
                <a:ea typeface="苹方-简" panose="020B0400000000000000" pitchFamily="34" charset="-128"/>
              </a:rPr>
              <a:t>重传：设计并实现重传机制，包括发送方和接收方的重传控制、丢失数据包的处理等，以确保数据包的可靠传输。</a:t>
            </a:r>
          </a:p>
        </p:txBody>
      </p:sp>
      <p:pic>
        <p:nvPicPr>
          <p:cNvPr id="3" name="已录下的声音">
            <a:hlinkClick r:id="" action="ppaction://media"/>
            <a:extLst>
              <a:ext uri="{FF2B5EF4-FFF2-40B4-BE49-F238E27FC236}">
                <a16:creationId xmlns:a16="http://schemas.microsoft.com/office/drawing/2014/main" id="{9DA3746C-8C11-42E4-8044-2EBA542A43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1968210974"/>
      </p:ext>
    </p:extLst>
  </p:cSld>
  <p:clrMapOvr>
    <a:masterClrMapping/>
  </p:clrMapOvr>
  <p:transition spd="med" advTm="11625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25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zh-CN" altLang="en-US" dirty="0">
                <a:latin typeface="苹方-简" panose="020B0400000000000000" pitchFamily="34" charset="-128"/>
                <a:ea typeface="苹方-简" panose="020B0400000000000000" pitchFamily="34" charset="-128"/>
              </a:rPr>
              <a:t>程序设计</a:t>
            </a:r>
            <a:r>
              <a:rPr lang="en-US" altLang="zh-CN" dirty="0">
                <a:latin typeface="苹方-简" panose="020B0400000000000000" pitchFamily="34" charset="-128"/>
                <a:ea typeface="苹方-简" panose="020B0400000000000000" pitchFamily="34" charset="-128"/>
              </a:rPr>
              <a:t>-2</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a:bodyPr>
          <a:lstStyle/>
          <a:p>
            <a:pPr algn="l"/>
            <a:r>
              <a:rPr lang="en-US" altLang="zh-CN" sz="4000" dirty="0">
                <a:latin typeface="苹方-简" panose="020B0400000000000000" pitchFamily="34" charset="-128"/>
                <a:ea typeface="苹方-简" panose="020B0400000000000000" pitchFamily="34" charset="-128"/>
              </a:rPr>
              <a:t>8. </a:t>
            </a:r>
            <a:r>
              <a:rPr lang="zh-CN" altLang="en-US" sz="4000" dirty="0">
                <a:latin typeface="苹方-简" panose="020B0400000000000000" pitchFamily="34" charset="-128"/>
                <a:ea typeface="苹方-简" panose="020B0400000000000000" pitchFamily="34" charset="-128"/>
              </a:rPr>
              <a:t>超时定时器的维护：设计并实现超时定时器的维护机制，以确保数据包的及时传输和重传。</a:t>
            </a:r>
          </a:p>
          <a:p>
            <a:pPr algn="l"/>
            <a:r>
              <a:rPr lang="en-US" altLang="zh-CN" sz="4000" dirty="0">
                <a:latin typeface="苹方-简" panose="020B0400000000000000" pitchFamily="34" charset="-128"/>
                <a:ea typeface="苹方-简" panose="020B0400000000000000" pitchFamily="34" charset="-128"/>
              </a:rPr>
              <a:t>9. UDP</a:t>
            </a:r>
            <a:r>
              <a:rPr lang="zh-CN" altLang="en-US" sz="4000" dirty="0">
                <a:latin typeface="苹方-简" panose="020B0400000000000000" pitchFamily="34" charset="-128"/>
                <a:ea typeface="苹方-简" panose="020B0400000000000000" pitchFamily="34" charset="-128"/>
              </a:rPr>
              <a:t>套接字：设计并实现</a:t>
            </a:r>
            <a:r>
              <a:rPr lang="en-US" altLang="zh-CN" sz="4000" dirty="0">
                <a:latin typeface="苹方-简" panose="020B0400000000000000" pitchFamily="34" charset="-128"/>
                <a:ea typeface="苹方-简" panose="020B0400000000000000" pitchFamily="34" charset="-128"/>
              </a:rPr>
              <a:t>UDP</a:t>
            </a:r>
            <a:r>
              <a:rPr lang="zh-CN" altLang="en-US" sz="4000" dirty="0">
                <a:latin typeface="苹方-简" panose="020B0400000000000000" pitchFamily="34" charset="-128"/>
                <a:ea typeface="苹方-简" panose="020B0400000000000000" pitchFamily="34" charset="-128"/>
              </a:rPr>
              <a:t>套接字，以实现数据包的传输和接收。</a:t>
            </a:r>
            <a:endParaRPr lang="en-US" altLang="zh-CN" sz="4100" dirty="0">
              <a:latin typeface="苹方-简" panose="020B0400000000000000" pitchFamily="34" charset="-128"/>
              <a:ea typeface="苹方-简" panose="020B0400000000000000" pitchFamily="34" charset="-128"/>
            </a:endParaRPr>
          </a:p>
          <a:p>
            <a:pPr algn="l">
              <a:lnSpc>
                <a:spcPct val="90000"/>
              </a:lnSpc>
            </a:pPr>
            <a:r>
              <a:rPr lang="en-US" altLang="zh-CN" sz="4100" dirty="0">
                <a:latin typeface="苹方-简" panose="020B0400000000000000" pitchFamily="34" charset="-128"/>
                <a:ea typeface="苹方-简" panose="020B0400000000000000" pitchFamily="34" charset="-128"/>
              </a:rPr>
              <a:t>10. </a:t>
            </a:r>
            <a:r>
              <a:rPr lang="zh-CN" altLang="zh-CN" sz="4100" dirty="0">
                <a:latin typeface="苹方-简" panose="020B0400000000000000" pitchFamily="34" charset="-128"/>
                <a:ea typeface="苹方-简" panose="020B0400000000000000" pitchFamily="34" charset="-128"/>
              </a:rPr>
              <a:t>各种可能的错误和模拟：设计并实现各种可能的错误和模拟，以测试数据包的传输和处理机制的可靠性和鲁棒性。</a:t>
            </a:r>
          </a:p>
          <a:p>
            <a:pPr algn="l">
              <a:lnSpc>
                <a:spcPct val="90000"/>
              </a:lnSpc>
            </a:pPr>
            <a:r>
              <a:rPr lang="en-US" altLang="zh-CN" sz="4100" dirty="0">
                <a:latin typeface="苹方-简" panose="020B0400000000000000" pitchFamily="34" charset="-128"/>
                <a:ea typeface="苹方-简" panose="020B0400000000000000" pitchFamily="34" charset="-128"/>
              </a:rPr>
              <a:t>11. </a:t>
            </a:r>
            <a:r>
              <a:rPr lang="zh-CN" altLang="zh-CN" sz="4100" dirty="0">
                <a:latin typeface="苹方-简" panose="020B0400000000000000" pitchFamily="34" charset="-128"/>
                <a:ea typeface="苹方-简" panose="020B0400000000000000" pitchFamily="34" charset="-128"/>
              </a:rPr>
              <a:t>日志记录：设计并实现日志记录机制，以记录数据包的传输和处理过程，以便进行故障排除和问题分析。</a:t>
            </a:r>
          </a:p>
          <a:p>
            <a:pPr algn="l">
              <a:lnSpc>
                <a:spcPct val="90000"/>
              </a:lnSpc>
            </a:pPr>
            <a:r>
              <a:rPr lang="en-US" altLang="zh-CN" sz="4100" dirty="0">
                <a:latin typeface="苹方-简" panose="020B0400000000000000" pitchFamily="34" charset="-128"/>
                <a:ea typeface="苹方-简" panose="020B0400000000000000" pitchFamily="34" charset="-128"/>
              </a:rPr>
              <a:t>12. </a:t>
            </a:r>
            <a:r>
              <a:rPr lang="zh-CN" altLang="zh-CN" sz="4100" dirty="0">
                <a:latin typeface="苹方-简" panose="020B0400000000000000" pitchFamily="34" charset="-128"/>
                <a:ea typeface="苹方-简" panose="020B0400000000000000" pitchFamily="34" charset="-128"/>
              </a:rPr>
              <a:t>配置文件和参数：设计并实现配置文件和参数，包括端口、序列号位数、超时定时器的值等，以便进行系统的初始化和配置。</a:t>
            </a:r>
          </a:p>
          <a:p>
            <a:pPr algn="l">
              <a:lnSpc>
                <a:spcPct val="90000"/>
              </a:lnSpc>
            </a:pPr>
            <a:r>
              <a:rPr lang="en-US" altLang="zh-CN" sz="4100" dirty="0">
                <a:latin typeface="苹方-简" panose="020B0400000000000000" pitchFamily="34" charset="-128"/>
                <a:ea typeface="苹方-简" panose="020B0400000000000000" pitchFamily="34" charset="-128"/>
              </a:rPr>
              <a:t>13. </a:t>
            </a:r>
            <a:r>
              <a:rPr lang="zh-CN" altLang="zh-CN" sz="4100" dirty="0">
                <a:latin typeface="苹方-简" panose="020B0400000000000000" pitchFamily="34" charset="-128"/>
                <a:ea typeface="苹方-简" panose="020B0400000000000000" pitchFamily="34" charset="-128"/>
              </a:rPr>
              <a:t>多进程</a:t>
            </a:r>
            <a:r>
              <a:rPr lang="en-US" altLang="zh-CN" sz="4100" dirty="0">
                <a:latin typeface="苹方-简" panose="020B0400000000000000" pitchFamily="34" charset="-128"/>
                <a:ea typeface="苹方-简" panose="020B0400000000000000" pitchFamily="34" charset="-128"/>
              </a:rPr>
              <a:t>/</a:t>
            </a:r>
            <a:r>
              <a:rPr lang="zh-CN" altLang="zh-CN" sz="4100" dirty="0">
                <a:latin typeface="苹方-简" panose="020B0400000000000000" pitchFamily="34" charset="-128"/>
                <a:ea typeface="苹方-简" panose="020B0400000000000000" pitchFamily="34" charset="-128"/>
              </a:rPr>
              <a:t>多线程：设计并实现多进程</a:t>
            </a:r>
            <a:r>
              <a:rPr lang="en-US" altLang="zh-CN" sz="4100" dirty="0">
                <a:latin typeface="苹方-简" panose="020B0400000000000000" pitchFamily="34" charset="-128"/>
                <a:ea typeface="苹方-简" panose="020B0400000000000000" pitchFamily="34" charset="-128"/>
              </a:rPr>
              <a:t>/</a:t>
            </a:r>
            <a:r>
              <a:rPr lang="zh-CN" altLang="zh-CN" sz="4100" dirty="0">
                <a:latin typeface="苹方-简" panose="020B0400000000000000" pitchFamily="34" charset="-128"/>
                <a:ea typeface="苹方-简" panose="020B0400000000000000" pitchFamily="34" charset="-128"/>
              </a:rPr>
              <a:t>多线程机制，以实现数据包的并发处理和传输。</a:t>
            </a:r>
          </a:p>
          <a:p>
            <a:pPr algn="l">
              <a:lnSpc>
                <a:spcPct val="90000"/>
              </a:lnSpc>
            </a:pPr>
            <a:r>
              <a:rPr lang="en-US" altLang="zh-CN" sz="4100" dirty="0">
                <a:latin typeface="苹方-简" panose="020B0400000000000000" pitchFamily="34" charset="-128"/>
                <a:ea typeface="苹方-简" panose="020B0400000000000000" pitchFamily="34" charset="-128"/>
              </a:rPr>
              <a:t>14. </a:t>
            </a:r>
            <a:r>
              <a:rPr lang="zh-CN" altLang="zh-CN" sz="4100" dirty="0">
                <a:latin typeface="苹方-简" panose="020B0400000000000000" pitchFamily="34" charset="-128"/>
                <a:ea typeface="苹方-简" panose="020B0400000000000000" pitchFamily="34" charset="-128"/>
              </a:rPr>
              <a:t>队列：设计并实现队列机制，以实现数据包的存储和管理。</a:t>
            </a:r>
          </a:p>
          <a:p>
            <a:pPr algn="l">
              <a:lnSpc>
                <a:spcPct val="90000"/>
              </a:lnSpc>
            </a:pPr>
            <a:r>
              <a:rPr lang="en-US" altLang="zh-CN" sz="4100" dirty="0">
                <a:latin typeface="苹方-简" panose="020B0400000000000000" pitchFamily="34" charset="-128"/>
                <a:ea typeface="苹方-简" panose="020B0400000000000000" pitchFamily="34" charset="-128"/>
              </a:rPr>
              <a:t>15. </a:t>
            </a:r>
            <a:r>
              <a:rPr lang="zh-CN" altLang="zh-CN" sz="4100" dirty="0">
                <a:latin typeface="苹方-简" panose="020B0400000000000000" pitchFamily="34" charset="-128"/>
                <a:ea typeface="苹方-简" panose="020B0400000000000000" pitchFamily="34" charset="-128"/>
              </a:rPr>
              <a:t>读取配置文件进行系统初始化：设计并实现读取配置文件进行系统初始化的机制，以方便用户进行系统的配置和使用。</a:t>
            </a:r>
          </a:p>
        </p:txBody>
      </p:sp>
      <p:pic>
        <p:nvPicPr>
          <p:cNvPr id="2" name="已录下的声音">
            <a:hlinkClick r:id="" action="ppaction://media"/>
            <a:extLst>
              <a:ext uri="{FF2B5EF4-FFF2-40B4-BE49-F238E27FC236}">
                <a16:creationId xmlns:a16="http://schemas.microsoft.com/office/drawing/2014/main" id="{DD98327D-3590-43A2-8F90-88FAA04214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3411894525"/>
      </p:ext>
    </p:extLst>
  </p:cSld>
  <p:clrMapOvr>
    <a:masterClrMapping/>
  </p:clrMapOvr>
  <p:transition spd="med" advTm="13127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2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100%"/>
          <p:cNvSpPr txBox="1">
            <a:spLocks noGrp="1"/>
          </p:cNvSpPr>
          <p:nvPr>
            <p:ph type="body" sz="half" idx="1"/>
          </p:nvPr>
        </p:nvSpPr>
        <p:spPr>
          <a:xfrm>
            <a:off x="1270000" y="739121"/>
            <a:ext cx="21844000" cy="2019577"/>
          </a:xfrm>
          <a:prstGeom prst="rect">
            <a:avLst/>
          </a:prstGeom>
        </p:spPr>
        <p:txBody>
          <a:bodyPr>
            <a:normAutofit fontScale="77500" lnSpcReduction="20000"/>
          </a:bodyPr>
          <a:lstStyle/>
          <a:p>
            <a:r>
              <a:rPr lang="en-US" dirty="0">
                <a:latin typeface="苹方-简" panose="020B0400000000000000" pitchFamily="34" charset="-128"/>
                <a:ea typeface="苹方-简" panose="020B0400000000000000" pitchFamily="34" charset="-128"/>
              </a:rPr>
              <a:t>PDU</a:t>
            </a:r>
            <a:endParaRPr dirty="0">
              <a:latin typeface="苹方-简" panose="020B0400000000000000" pitchFamily="34" charset="-128"/>
              <a:ea typeface="苹方-简" panose="020B0400000000000000" pitchFamily="34" charset="-128"/>
            </a:endParaRPr>
          </a:p>
        </p:txBody>
      </p:sp>
      <p:sp>
        <p:nvSpPr>
          <p:cNvPr id="160" name="事实信息"/>
          <p:cNvSpPr txBox="1">
            <a:spLocks noGrp="1"/>
          </p:cNvSpPr>
          <p:nvPr>
            <p:ph type="body" idx="21"/>
          </p:nvPr>
        </p:nvSpPr>
        <p:spPr>
          <a:xfrm>
            <a:off x="1270000" y="2898184"/>
            <a:ext cx="21844000" cy="9717436"/>
          </a:xfrm>
          <a:prstGeom prst="rect">
            <a:avLst/>
          </a:prstGeom>
        </p:spPr>
        <p:txBody>
          <a:bodyPr>
            <a:normAutofit/>
          </a:bodyPr>
          <a:lstStyle/>
          <a:p>
            <a:pPr algn="l"/>
            <a:r>
              <a:rPr lang="en-US" altLang="zh-CN" sz="1600" b="0" dirty="0">
                <a:solidFill>
                  <a:srgbClr val="0000FF"/>
                </a:solidFill>
                <a:effectLst/>
                <a:latin typeface="JetBrains Mono" panose="02000009000000000000" pitchFamily="49" charset="0"/>
              </a:rPr>
              <a:t>class</a:t>
            </a:r>
            <a:r>
              <a:rPr lang="en-US" altLang="zh-CN" sz="1600" b="0" dirty="0">
                <a:solidFill>
                  <a:srgbClr val="000000"/>
                </a:solidFill>
                <a:effectLst/>
                <a:latin typeface="JetBrains Mono" panose="02000009000000000000" pitchFamily="49" charset="0"/>
              </a:rPr>
              <a:t> </a:t>
            </a:r>
            <a:r>
              <a:rPr lang="en-US" altLang="zh-CN" sz="1600" b="0" dirty="0">
                <a:solidFill>
                  <a:srgbClr val="2B91AF"/>
                </a:solidFill>
                <a:effectLst/>
                <a:latin typeface="JetBrains Mono" panose="02000009000000000000" pitchFamily="49" charset="0"/>
              </a:rPr>
              <a:t>PDU</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__</a:t>
            </a:r>
            <a:r>
              <a:rPr lang="en-US" altLang="zh-CN" sz="1600" b="0" dirty="0" err="1">
                <a:solidFill>
                  <a:srgbClr val="74531F"/>
                </a:solidFill>
                <a:effectLst/>
                <a:latin typeface="JetBrains Mono" panose="02000009000000000000" pitchFamily="49" charset="0"/>
              </a:rPr>
              <a:t>init</a:t>
            </a:r>
            <a:r>
              <a:rPr lang="en-US" altLang="zh-CN" sz="1600" b="0" dirty="0">
                <a:solidFill>
                  <a:srgbClr val="74531F"/>
                </a:solidFill>
                <a:effectLst/>
                <a:latin typeface="JetBrains Mono" panose="02000009000000000000" pitchFamily="49" charset="0"/>
              </a:rPr>
              <a:t>__</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self</a:t>
            </a:r>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seq_num</a:t>
            </a:r>
            <a:r>
              <a:rPr lang="en-US" altLang="zh-CN" sz="1600" b="0" dirty="0">
                <a:solidFill>
                  <a:srgbClr val="000000"/>
                </a:solidFill>
                <a:effectLst/>
                <a:latin typeface="JetBrains Mono" panose="02000009000000000000" pitchFamily="49" charset="0"/>
              </a:rPr>
              <a:t>, </a:t>
            </a:r>
            <a:r>
              <a:rPr lang="en-US" altLang="zh-CN" sz="1600" b="0" dirty="0">
                <a:solidFill>
                  <a:srgbClr val="808080"/>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b</a:t>
            </a:r>
            <a:r>
              <a:rPr lang="en-US" altLang="zh-CN" sz="1600" b="0" dirty="0">
                <a:solidFill>
                  <a:srgbClr val="E21F1F"/>
                </a:solidFill>
                <a:effectLst/>
                <a:latin typeface="JetBrains Mono" panose="02000009000000000000" pitchFamily="49" charset="0"/>
              </a:rPr>
              <a:t>''</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.seq</a:t>
            </a:r>
            <a:r>
              <a:rPr lang="en-US" altLang="zh-CN" sz="1600" b="0" dirty="0">
                <a:solidFill>
                  <a:srgbClr val="000000"/>
                </a:solidFill>
                <a:effectLst/>
                <a:latin typeface="JetBrains Mono" panose="02000009000000000000" pitchFamily="49" charset="0"/>
              </a:rPr>
              <a:t> = </a:t>
            </a:r>
            <a:r>
              <a:rPr lang="en-US" altLang="zh-CN" sz="1600" b="0" dirty="0" err="1">
                <a:solidFill>
                  <a:srgbClr val="808080"/>
                </a:solidFill>
                <a:effectLst/>
                <a:latin typeface="JetBrains Mono" panose="02000009000000000000" pitchFamily="49" charset="0"/>
              </a:rPr>
              <a:t>seq_num</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 = </a:t>
            </a:r>
            <a:r>
              <a:rPr lang="en-US" altLang="zh-CN" sz="1600" b="0" dirty="0">
                <a:solidFill>
                  <a:srgbClr val="808080"/>
                </a:solidFill>
                <a:effectLst/>
                <a:latin typeface="JetBrains Mono" panose="02000009000000000000" pitchFamily="49" charset="0"/>
              </a:rPr>
              <a:t>data</a:t>
            </a:r>
            <a:endParaRPr lang="en-US" altLang="zh-CN" sz="1600" b="0" dirty="0">
              <a:solidFill>
                <a:srgbClr val="000000"/>
              </a:solidFill>
              <a:effectLst/>
              <a:latin typeface="JetBrains Mono" panose="02000009000000000000" pitchFamily="49" charset="0"/>
            </a:endParaRP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计算数据的校验和</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.crc</a:t>
            </a:r>
            <a:r>
              <a:rPr lang="en-US" altLang="zh-CN" sz="1600" b="0" dirty="0">
                <a:solidFill>
                  <a:srgbClr val="000000"/>
                </a:solidFill>
                <a:effectLst/>
                <a:latin typeface="JetBrains Mono" panose="02000009000000000000" pitchFamily="49" charset="0"/>
              </a:rPr>
              <a:t> = </a:t>
            </a:r>
            <a:r>
              <a:rPr lang="en-US" altLang="zh-CN" sz="1600" b="0" dirty="0" err="1">
                <a:solidFill>
                  <a:srgbClr val="000000"/>
                </a:solidFill>
                <a:effectLst/>
                <a:latin typeface="JetBrains Mono" panose="02000009000000000000" pitchFamily="49" charset="0"/>
              </a:rPr>
              <a:t>crc.</a:t>
            </a:r>
            <a:r>
              <a:rPr lang="en-US" altLang="zh-CN" sz="1600" b="0" dirty="0" err="1">
                <a:solidFill>
                  <a:srgbClr val="74531F"/>
                </a:solidFill>
                <a:effectLst/>
                <a:latin typeface="JetBrains Mono" panose="02000009000000000000" pitchFamily="49" charset="0"/>
              </a:rPr>
              <a:t>calculate_crc</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data</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.start_time</a:t>
            </a:r>
            <a:r>
              <a:rPr lang="en-US" altLang="zh-CN" sz="1600" b="0" dirty="0">
                <a:solidFill>
                  <a:srgbClr val="000000"/>
                </a:solidFill>
                <a:effectLst/>
                <a:latin typeface="JetBrains Mono" panose="02000009000000000000" pitchFamily="49" charset="0"/>
              </a:rPr>
              <a:t> = -</a:t>
            </a:r>
            <a:r>
              <a:rPr lang="en-US" altLang="zh-CN" sz="1600" b="0" dirty="0">
                <a:solidFill>
                  <a:srgbClr val="098658"/>
                </a:solidFill>
                <a:effectLst/>
                <a:latin typeface="JetBrains Mono" panose="02000009000000000000" pitchFamily="49" charset="0"/>
              </a:rPr>
              <a:t>1</a:t>
            </a:r>
            <a:endParaRPr lang="en-US" altLang="zh-CN" sz="1600" b="0" dirty="0">
              <a:solidFill>
                <a:srgbClr val="000000"/>
              </a:solidFill>
              <a:effectLst/>
              <a:latin typeface="JetBrains Mono" panose="02000009000000000000" pitchFamily="49" charset="0"/>
            </a:endParaRPr>
          </a:p>
          <a:p>
            <a:pPr algn="l"/>
            <a:br>
              <a:rPr lang="en-US" altLang="zh-CN" sz="1600" b="0" dirty="0">
                <a:solidFill>
                  <a:srgbClr val="000000"/>
                </a:solidFill>
                <a:effectLst/>
                <a:latin typeface="JetBrains Mono" panose="02000009000000000000" pitchFamily="49" charset="0"/>
              </a:rPr>
            </a:br>
            <a:r>
              <a:rPr lang="en-US" altLang="zh-CN" sz="1600" b="0" dirty="0">
                <a:solidFill>
                  <a:srgbClr val="000000"/>
                </a:solidFill>
                <a:effectLst/>
                <a:latin typeface="JetBrains Mono" panose="02000009000000000000" pitchFamily="49" charset="0"/>
              </a:rPr>
              <a:t>    </a:t>
            </a:r>
            <a:r>
              <a:rPr lang="en-US" altLang="zh-CN" sz="1600" b="0" dirty="0">
                <a:solidFill>
                  <a:srgbClr val="0000FF"/>
                </a:solidFill>
                <a:effectLst/>
                <a:latin typeface="JetBrains Mono" panose="02000009000000000000" pitchFamily="49" charset="0"/>
              </a:rPr>
              <a:t>def</a:t>
            </a:r>
            <a:r>
              <a:rPr lang="en-US" altLang="zh-CN" sz="1600" b="0" dirty="0">
                <a:solidFill>
                  <a:srgbClr val="000000"/>
                </a:solidFill>
                <a:effectLst/>
                <a:latin typeface="JetBrains Mono" panose="02000009000000000000" pitchFamily="49" charset="0"/>
              </a:rPr>
              <a:t> </a:t>
            </a:r>
            <a:r>
              <a:rPr lang="en-US" altLang="zh-CN" sz="1600" b="0" dirty="0">
                <a:solidFill>
                  <a:srgbClr val="74531F"/>
                </a:solidFill>
                <a:effectLst/>
                <a:latin typeface="JetBrains Mono" panose="02000009000000000000" pitchFamily="49" charset="0"/>
              </a:rPr>
              <a:t>__str__</a:t>
            </a:r>
            <a:r>
              <a:rPr lang="en-US" altLang="zh-CN" sz="1600" b="0" dirty="0">
                <a:solidFill>
                  <a:srgbClr val="000000"/>
                </a:solidFill>
                <a:effectLst/>
                <a:latin typeface="JetBrains Mono" panose="02000009000000000000" pitchFamily="49" charset="0"/>
              </a:rPr>
              <a:t>(</a:t>
            </a:r>
            <a:r>
              <a:rPr lang="en-US" altLang="zh-CN" sz="1600" b="0" dirty="0">
                <a:solidFill>
                  <a:srgbClr val="808080"/>
                </a:solidFill>
                <a:effectLst/>
                <a:latin typeface="JetBrains Mono" panose="02000009000000000000" pitchFamily="49" charset="0"/>
              </a:rPr>
              <a:t>self</a:t>
            </a:r>
            <a:r>
              <a:rPr lang="en-US" altLang="zh-CN" sz="1600" b="0" dirty="0">
                <a:solidFill>
                  <a:srgbClr val="000000"/>
                </a:solidFill>
                <a:effectLst/>
                <a:latin typeface="JetBrains Mono" panose="02000009000000000000" pitchFamily="49" charset="0"/>
              </a:rPr>
              <a:t>):</a:t>
            </a:r>
          </a:p>
          <a:p>
            <a:pPr algn="l"/>
            <a:r>
              <a:rPr lang="en-US" altLang="zh-CN" sz="1600" b="0" dirty="0">
                <a:solidFill>
                  <a:srgbClr val="000000"/>
                </a:solidFill>
                <a:effectLst/>
                <a:latin typeface="JetBrains Mono" panose="02000009000000000000" pitchFamily="49" charset="0"/>
              </a:rPr>
              <a:t>        </a:t>
            </a:r>
            <a:r>
              <a:rPr lang="en-US" altLang="zh-CN" sz="1600" b="0" dirty="0">
                <a:solidFill>
                  <a:srgbClr val="008000"/>
                </a:solidFill>
                <a:effectLst/>
                <a:latin typeface="JetBrains Mono" panose="02000009000000000000" pitchFamily="49" charset="0"/>
              </a:rPr>
              <a:t># </a:t>
            </a:r>
            <a:r>
              <a:rPr lang="zh-CN" altLang="en-US" sz="1600" b="0" dirty="0">
                <a:solidFill>
                  <a:srgbClr val="008000"/>
                </a:solidFill>
                <a:effectLst/>
                <a:latin typeface="JetBrains Mono" panose="02000009000000000000" pitchFamily="49" charset="0"/>
              </a:rPr>
              <a:t>重写</a:t>
            </a:r>
            <a:r>
              <a:rPr lang="en-US" altLang="zh-CN" sz="1600" b="0" dirty="0">
                <a:solidFill>
                  <a:srgbClr val="008000"/>
                </a:solidFill>
                <a:effectLst/>
                <a:latin typeface="JetBrains Mono" panose="02000009000000000000" pitchFamily="49" charset="0"/>
              </a:rPr>
              <a:t>__str__</a:t>
            </a:r>
            <a:r>
              <a:rPr lang="zh-CN" altLang="en-US" sz="1600" b="0" dirty="0">
                <a:solidFill>
                  <a:srgbClr val="008000"/>
                </a:solidFill>
                <a:effectLst/>
                <a:latin typeface="JetBrains Mono" panose="02000009000000000000" pitchFamily="49" charset="0"/>
              </a:rPr>
              <a:t>方法，方便打印</a:t>
            </a:r>
            <a:endParaRPr lang="zh-CN" altLang="en-US" sz="1600" b="0" dirty="0">
              <a:solidFill>
                <a:srgbClr val="000000"/>
              </a:solidFill>
              <a:effectLst/>
              <a:latin typeface="JetBrains Mono" panose="02000009000000000000" pitchFamily="49" charset="0"/>
            </a:endParaRPr>
          </a:p>
          <a:p>
            <a:pPr algn="l"/>
            <a:r>
              <a:rPr lang="zh-CN" altLang="en-US" sz="1600" b="0" dirty="0">
                <a:solidFill>
                  <a:srgbClr val="000000"/>
                </a:solidFill>
                <a:effectLst/>
                <a:latin typeface="JetBrains Mono" panose="02000009000000000000" pitchFamily="49" charset="0"/>
              </a:rPr>
              <a:t>        </a:t>
            </a:r>
            <a:r>
              <a:rPr lang="en-US" altLang="zh-CN" sz="1600" b="0" dirty="0">
                <a:solidFill>
                  <a:srgbClr val="8F08C4"/>
                </a:solidFill>
                <a:effectLst/>
                <a:latin typeface="JetBrains Mono" panose="02000009000000000000" pitchFamily="49" charset="0"/>
              </a:rPr>
              <a:t>return</a:t>
            </a:r>
            <a:r>
              <a:rPr lang="en-US" altLang="zh-CN" sz="1600" b="0" dirty="0">
                <a:solidFill>
                  <a:srgbClr val="000000"/>
                </a:solidFill>
                <a:effectLst/>
                <a:latin typeface="JetBrains Mono" panose="02000009000000000000" pitchFamily="49" charset="0"/>
              </a:rPr>
              <a:t> </a:t>
            </a:r>
            <a:r>
              <a:rPr lang="en-US" altLang="zh-CN" sz="1600" b="0" dirty="0" err="1">
                <a:solidFill>
                  <a:srgbClr val="0000FF"/>
                </a:solidFill>
                <a:effectLst/>
                <a:latin typeface="JetBrains Mono" panose="02000009000000000000" pitchFamily="49" charset="0"/>
              </a:rPr>
              <a:t>f</a:t>
            </a:r>
            <a:r>
              <a:rPr lang="en-US" altLang="zh-CN" sz="1600" b="0" dirty="0" err="1">
                <a:solidFill>
                  <a:srgbClr val="A31515"/>
                </a:solidFill>
                <a:effectLst/>
                <a:latin typeface="JetBrains Mono" panose="02000009000000000000" pitchFamily="49" charset="0"/>
              </a:rPr>
              <a:t>"PDU</a:t>
            </a:r>
            <a:r>
              <a:rPr lang="en-US" altLang="zh-CN" sz="1600" b="0" dirty="0">
                <a:solidFill>
                  <a:srgbClr val="A31515"/>
                </a:solidFill>
                <a:effectLst/>
                <a:latin typeface="JetBrains Mono" panose="02000009000000000000" pitchFamily="49" charset="0"/>
              </a:rPr>
              <a:t>(seq=</a:t>
            </a:r>
            <a:r>
              <a:rPr lang="en-US" altLang="zh-CN" sz="1600" b="0" dirty="0">
                <a:solidFill>
                  <a:srgbClr val="0000FF"/>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.seq</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data=</a:t>
            </a:r>
            <a:r>
              <a:rPr lang="en-US" altLang="zh-CN" sz="1600" b="0" dirty="0">
                <a:solidFill>
                  <a:srgbClr val="0000FF"/>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.data</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 </a:t>
            </a:r>
            <a:r>
              <a:rPr lang="en-US" altLang="zh-CN" sz="1600" b="0" dirty="0" err="1">
                <a:solidFill>
                  <a:srgbClr val="A31515"/>
                </a:solidFill>
                <a:effectLst/>
                <a:latin typeface="JetBrains Mono" panose="02000009000000000000" pitchFamily="49" charset="0"/>
              </a:rPr>
              <a:t>crc</a:t>
            </a:r>
            <a:r>
              <a:rPr lang="en-US" altLang="zh-CN" sz="1600" b="0" dirty="0">
                <a:solidFill>
                  <a:srgbClr val="A31515"/>
                </a:solidFill>
                <a:effectLst/>
                <a:latin typeface="JetBrains Mono" panose="02000009000000000000" pitchFamily="49" charset="0"/>
              </a:rPr>
              <a:t>=</a:t>
            </a:r>
            <a:r>
              <a:rPr lang="en-US" altLang="zh-CN" sz="1600" b="0" dirty="0">
                <a:solidFill>
                  <a:srgbClr val="0000FF"/>
                </a:solidFill>
                <a:effectLst/>
                <a:latin typeface="JetBrains Mono" panose="02000009000000000000" pitchFamily="49" charset="0"/>
              </a:rPr>
              <a:t>{</a:t>
            </a:r>
            <a:r>
              <a:rPr lang="en-US" altLang="zh-CN" sz="1600" b="0" dirty="0" err="1">
                <a:solidFill>
                  <a:srgbClr val="808080"/>
                </a:solidFill>
                <a:effectLst/>
                <a:latin typeface="JetBrains Mono" panose="02000009000000000000" pitchFamily="49" charset="0"/>
              </a:rPr>
              <a:t>self</a:t>
            </a:r>
            <a:r>
              <a:rPr lang="en-US" altLang="zh-CN" sz="1600" b="0" dirty="0" err="1">
                <a:solidFill>
                  <a:srgbClr val="000000"/>
                </a:solidFill>
                <a:effectLst/>
                <a:latin typeface="JetBrains Mono" panose="02000009000000000000" pitchFamily="49" charset="0"/>
              </a:rPr>
              <a:t>.crc</a:t>
            </a:r>
            <a:r>
              <a:rPr lang="en-US" altLang="zh-CN" sz="1600" b="0" dirty="0">
                <a:solidFill>
                  <a:srgbClr val="0000FF"/>
                </a:solidFill>
                <a:effectLst/>
                <a:latin typeface="JetBrains Mono" panose="02000009000000000000" pitchFamily="49" charset="0"/>
              </a:rPr>
              <a:t>}</a:t>
            </a:r>
            <a:r>
              <a:rPr lang="en-US" altLang="zh-CN" sz="1600" b="0" dirty="0">
                <a:solidFill>
                  <a:srgbClr val="A31515"/>
                </a:solidFill>
                <a:effectLst/>
                <a:latin typeface="JetBrains Mono" panose="02000009000000000000" pitchFamily="49" charset="0"/>
              </a:rPr>
              <a:t>)“</a:t>
            </a:r>
          </a:p>
          <a:p>
            <a:pPr algn="l"/>
            <a:endParaRPr lang="en-US" altLang="zh-CN" sz="1600" b="0" dirty="0">
              <a:solidFill>
                <a:srgbClr val="A31515"/>
              </a:solidFill>
              <a:effectLst/>
              <a:latin typeface="JetBrains Mono" panose="02000009000000000000" pitchFamily="49" charset="0"/>
            </a:endParaRPr>
          </a:p>
          <a:p>
            <a:pPr algn="l"/>
            <a:endParaRPr lang="en-US" altLang="zh-CN" sz="1600" b="0" dirty="0">
              <a:solidFill>
                <a:srgbClr val="000000"/>
              </a:solidFill>
              <a:effectLst/>
              <a:latin typeface="JetBrains Mono" panose="02000009000000000000" pitchFamily="49" charset="0"/>
            </a:endParaRPr>
          </a:p>
          <a:p>
            <a:pPr algn="l">
              <a:lnSpc>
                <a:spcPct val="90000"/>
              </a:lnSpc>
            </a:pPr>
            <a:r>
              <a:rPr lang="en-US" altLang="zh-CN" sz="4100" dirty="0">
                <a:latin typeface="苹方-简" panose="020B0400000000000000" pitchFamily="34" charset="-128"/>
                <a:ea typeface="苹方-简" panose="020B0400000000000000" pitchFamily="34" charset="-128"/>
              </a:rPr>
              <a:t>	PDU</a:t>
            </a:r>
            <a:r>
              <a:rPr lang="zh-CN" altLang="en-US" sz="4100" dirty="0">
                <a:latin typeface="苹方-简" panose="020B0400000000000000" pitchFamily="34" charset="-128"/>
                <a:ea typeface="苹方-简" panose="020B0400000000000000" pitchFamily="34" charset="-128"/>
              </a:rPr>
              <a:t>类接受两个参数：</a:t>
            </a:r>
            <a:r>
              <a:rPr lang="en-US" altLang="zh-CN" sz="4100" dirty="0" err="1">
                <a:latin typeface="苹方-简" panose="020B0400000000000000" pitchFamily="34" charset="-128"/>
                <a:ea typeface="苹方-简" panose="020B0400000000000000" pitchFamily="34" charset="-128"/>
              </a:rPr>
              <a:t>seq_num</a:t>
            </a:r>
            <a:r>
              <a:rPr lang="zh-CN" altLang="en-US" sz="4100" dirty="0">
                <a:latin typeface="苹方-简" panose="020B0400000000000000" pitchFamily="34" charset="-128"/>
                <a:ea typeface="苹方-简" panose="020B0400000000000000" pitchFamily="34" charset="-128"/>
              </a:rPr>
              <a:t>和</a:t>
            </a:r>
            <a:r>
              <a:rPr lang="en-US" altLang="zh-CN" sz="4100" dirty="0">
                <a:latin typeface="苹方-简" panose="020B0400000000000000" pitchFamily="34" charset="-128"/>
                <a:ea typeface="苹方-简" panose="020B0400000000000000" pitchFamily="34" charset="-128"/>
              </a:rPr>
              <a:t>data</a:t>
            </a:r>
            <a:r>
              <a:rPr lang="zh-CN" altLang="en-US" sz="4100" dirty="0">
                <a:latin typeface="苹方-简" panose="020B0400000000000000" pitchFamily="34" charset="-128"/>
                <a:ea typeface="苹方-简" panose="020B0400000000000000" pitchFamily="34" charset="-128"/>
              </a:rPr>
              <a:t>（默认为空字节串）。</a:t>
            </a:r>
            <a:r>
              <a:rPr lang="en-US" altLang="zh-CN" sz="4100" dirty="0" err="1">
                <a:latin typeface="苹方-简" panose="020B0400000000000000" pitchFamily="34" charset="-128"/>
                <a:ea typeface="苹方-简" panose="020B0400000000000000" pitchFamily="34" charset="-128"/>
              </a:rPr>
              <a:t>seq_num</a:t>
            </a:r>
            <a:r>
              <a:rPr lang="zh-CN" altLang="en-US" sz="4100" dirty="0">
                <a:latin typeface="苹方-简" panose="020B0400000000000000" pitchFamily="34" charset="-128"/>
                <a:ea typeface="苹方-简" panose="020B0400000000000000" pitchFamily="34" charset="-128"/>
              </a:rPr>
              <a:t>表示该</a:t>
            </a:r>
            <a:r>
              <a:rPr lang="en-US" altLang="zh-CN" sz="4100" dirty="0">
                <a:latin typeface="苹方-简" panose="020B0400000000000000" pitchFamily="34" charset="-128"/>
                <a:ea typeface="苹方-简" panose="020B0400000000000000" pitchFamily="34" charset="-128"/>
              </a:rPr>
              <a:t>PDU</a:t>
            </a:r>
            <a:r>
              <a:rPr lang="zh-CN" altLang="en-US" sz="4100" dirty="0">
                <a:latin typeface="苹方-简" panose="020B0400000000000000" pitchFamily="34" charset="-128"/>
                <a:ea typeface="苹方-简" panose="020B0400000000000000" pitchFamily="34" charset="-128"/>
              </a:rPr>
              <a:t>的序列号，</a:t>
            </a:r>
            <a:r>
              <a:rPr lang="en-US" altLang="zh-CN" sz="4100" dirty="0">
                <a:latin typeface="苹方-简" panose="020B0400000000000000" pitchFamily="34" charset="-128"/>
                <a:ea typeface="苹方-简" panose="020B0400000000000000" pitchFamily="34" charset="-128"/>
              </a:rPr>
              <a:t>data</a:t>
            </a:r>
            <a:r>
              <a:rPr lang="zh-CN" altLang="en-US" sz="4100" dirty="0">
                <a:latin typeface="苹方-简" panose="020B0400000000000000" pitchFamily="34" charset="-128"/>
                <a:ea typeface="苹方-简" panose="020B0400000000000000" pitchFamily="34" charset="-128"/>
              </a:rPr>
              <a:t>表示该</a:t>
            </a:r>
            <a:r>
              <a:rPr lang="en-US" altLang="zh-CN" sz="4100" dirty="0">
                <a:latin typeface="苹方-简" panose="020B0400000000000000" pitchFamily="34" charset="-128"/>
                <a:ea typeface="苹方-简" panose="020B0400000000000000" pitchFamily="34" charset="-128"/>
              </a:rPr>
              <a:t>PDU</a:t>
            </a:r>
            <a:r>
              <a:rPr lang="zh-CN" altLang="en-US" sz="4100" dirty="0">
                <a:latin typeface="苹方-简" panose="020B0400000000000000" pitchFamily="34" charset="-128"/>
                <a:ea typeface="苹方-简" panose="020B0400000000000000" pitchFamily="34" charset="-128"/>
              </a:rPr>
              <a:t>携带的数据。在构造函数中，</a:t>
            </a:r>
            <a:r>
              <a:rPr lang="en-US" altLang="zh-CN" sz="4100" dirty="0">
                <a:latin typeface="苹方-简" panose="020B0400000000000000" pitchFamily="34" charset="-128"/>
                <a:ea typeface="苹方-简" panose="020B0400000000000000" pitchFamily="34" charset="-128"/>
              </a:rPr>
              <a:t>PDU</a:t>
            </a:r>
            <a:r>
              <a:rPr lang="zh-CN" altLang="en-US" sz="4100" dirty="0">
                <a:latin typeface="苹方-简" panose="020B0400000000000000" pitchFamily="34" charset="-128"/>
                <a:ea typeface="苹方-简" panose="020B0400000000000000" pitchFamily="34" charset="-128"/>
              </a:rPr>
              <a:t>类将</a:t>
            </a:r>
            <a:r>
              <a:rPr lang="en-US" altLang="zh-CN" sz="4100" dirty="0" err="1">
                <a:latin typeface="苹方-简" panose="020B0400000000000000" pitchFamily="34" charset="-128"/>
                <a:ea typeface="苹方-简" panose="020B0400000000000000" pitchFamily="34" charset="-128"/>
              </a:rPr>
              <a:t>seq_num</a:t>
            </a:r>
            <a:r>
              <a:rPr lang="zh-CN" altLang="en-US" sz="4100" dirty="0">
                <a:latin typeface="苹方-简" panose="020B0400000000000000" pitchFamily="34" charset="-128"/>
                <a:ea typeface="苹方-简" panose="020B0400000000000000" pitchFamily="34" charset="-128"/>
              </a:rPr>
              <a:t>和</a:t>
            </a:r>
            <a:r>
              <a:rPr lang="en-US" altLang="zh-CN" sz="4100" dirty="0">
                <a:latin typeface="苹方-简" panose="020B0400000000000000" pitchFamily="34" charset="-128"/>
                <a:ea typeface="苹方-简" panose="020B0400000000000000" pitchFamily="34" charset="-128"/>
              </a:rPr>
              <a:t>data</a:t>
            </a:r>
            <a:r>
              <a:rPr lang="zh-CN" altLang="en-US" sz="4100" dirty="0">
                <a:latin typeface="苹方-简" panose="020B0400000000000000" pitchFamily="34" charset="-128"/>
                <a:ea typeface="苹方-简" panose="020B0400000000000000" pitchFamily="34" charset="-128"/>
              </a:rPr>
              <a:t>分别保存到</a:t>
            </a:r>
            <a:r>
              <a:rPr lang="en-US" altLang="zh-CN" sz="4100" dirty="0" err="1">
                <a:latin typeface="苹方-简" panose="020B0400000000000000" pitchFamily="34" charset="-128"/>
                <a:ea typeface="苹方-简" panose="020B0400000000000000" pitchFamily="34" charset="-128"/>
              </a:rPr>
              <a:t>self.seq</a:t>
            </a:r>
            <a:r>
              <a:rPr lang="zh-CN" altLang="en-US" sz="4100" dirty="0">
                <a:latin typeface="苹方-简" panose="020B0400000000000000" pitchFamily="34" charset="-128"/>
                <a:ea typeface="苹方-简" panose="020B0400000000000000" pitchFamily="34" charset="-128"/>
              </a:rPr>
              <a:t>和</a:t>
            </a:r>
            <a:r>
              <a:rPr lang="en-US" altLang="zh-CN" sz="4100" dirty="0" err="1">
                <a:latin typeface="苹方-简" panose="020B0400000000000000" pitchFamily="34" charset="-128"/>
                <a:ea typeface="苹方-简" panose="020B0400000000000000" pitchFamily="34" charset="-128"/>
              </a:rPr>
              <a:t>self.data</a:t>
            </a:r>
            <a:r>
              <a:rPr lang="zh-CN" altLang="en-US" sz="4100" dirty="0">
                <a:latin typeface="苹方-简" panose="020B0400000000000000" pitchFamily="34" charset="-128"/>
                <a:ea typeface="苹方-简" panose="020B0400000000000000" pitchFamily="34" charset="-128"/>
              </a:rPr>
              <a:t>属性中，并且使用</a:t>
            </a:r>
            <a:r>
              <a:rPr lang="en-US" altLang="zh-CN" sz="4100" dirty="0" err="1">
                <a:latin typeface="苹方-简" panose="020B0400000000000000" pitchFamily="34" charset="-128"/>
                <a:ea typeface="苹方-简" panose="020B0400000000000000" pitchFamily="34" charset="-128"/>
              </a:rPr>
              <a:t>crc.calculate_crc</a:t>
            </a:r>
            <a:r>
              <a:rPr lang="en-US" altLang="zh-CN" sz="4100" dirty="0">
                <a:latin typeface="苹方-简" panose="020B0400000000000000" pitchFamily="34" charset="-128"/>
                <a:ea typeface="苹方-简" panose="020B0400000000000000" pitchFamily="34" charset="-128"/>
              </a:rPr>
              <a:t>()</a:t>
            </a:r>
            <a:r>
              <a:rPr lang="zh-CN" altLang="en-US" sz="4100" dirty="0">
                <a:latin typeface="苹方-简" panose="020B0400000000000000" pitchFamily="34" charset="-128"/>
                <a:ea typeface="苹方-简" panose="020B0400000000000000" pitchFamily="34" charset="-128"/>
              </a:rPr>
              <a:t>方法计算出</a:t>
            </a:r>
            <a:r>
              <a:rPr lang="en-US" altLang="zh-CN" sz="4100" dirty="0">
                <a:latin typeface="苹方-简" panose="020B0400000000000000" pitchFamily="34" charset="-128"/>
                <a:ea typeface="苹方-简" panose="020B0400000000000000" pitchFamily="34" charset="-128"/>
              </a:rPr>
              <a:t>data</a:t>
            </a:r>
            <a:r>
              <a:rPr lang="zh-CN" altLang="en-US" sz="4100" dirty="0">
                <a:latin typeface="苹方-简" panose="020B0400000000000000" pitchFamily="34" charset="-128"/>
                <a:ea typeface="苹方-简" panose="020B0400000000000000" pitchFamily="34" charset="-128"/>
              </a:rPr>
              <a:t>的校验和，并将结果保存到</a:t>
            </a:r>
            <a:r>
              <a:rPr lang="en-US" altLang="zh-CN" sz="4100" dirty="0" err="1">
                <a:latin typeface="苹方-简" panose="020B0400000000000000" pitchFamily="34" charset="-128"/>
                <a:ea typeface="苹方-简" panose="020B0400000000000000" pitchFamily="34" charset="-128"/>
              </a:rPr>
              <a:t>self.crc</a:t>
            </a:r>
            <a:r>
              <a:rPr lang="zh-CN" altLang="en-US" sz="4100" dirty="0">
                <a:latin typeface="苹方-简" panose="020B0400000000000000" pitchFamily="34" charset="-128"/>
                <a:ea typeface="苹方-简" panose="020B0400000000000000" pitchFamily="34" charset="-128"/>
              </a:rPr>
              <a:t>属性中。</a:t>
            </a:r>
            <a:endParaRPr lang="en-US" altLang="zh-CN" sz="4100" dirty="0">
              <a:latin typeface="苹方-简" panose="020B0400000000000000" pitchFamily="34" charset="-128"/>
              <a:ea typeface="苹方-简" panose="020B0400000000000000" pitchFamily="34" charset="-128"/>
            </a:endParaRPr>
          </a:p>
          <a:p>
            <a:pPr algn="l">
              <a:lnSpc>
                <a:spcPct val="90000"/>
              </a:lnSpc>
            </a:pPr>
            <a:r>
              <a:rPr lang="en-US" altLang="zh-CN" sz="4100" dirty="0">
                <a:latin typeface="苹方-简" panose="020B0400000000000000" pitchFamily="34" charset="-128"/>
                <a:ea typeface="苹方-简" panose="020B0400000000000000" pitchFamily="34" charset="-128"/>
              </a:rPr>
              <a:t>	</a:t>
            </a:r>
            <a:r>
              <a:rPr lang="zh-CN" altLang="en-US" sz="4100" dirty="0">
                <a:latin typeface="苹方-简" panose="020B0400000000000000" pitchFamily="34" charset="-128"/>
                <a:ea typeface="苹方-简" panose="020B0400000000000000" pitchFamily="34" charset="-128"/>
              </a:rPr>
              <a:t>在字符串表示方法中，</a:t>
            </a:r>
            <a:r>
              <a:rPr lang="en-US" altLang="zh-CN" sz="4100" dirty="0">
                <a:latin typeface="苹方-简" panose="020B0400000000000000" pitchFamily="34" charset="-128"/>
                <a:ea typeface="苹方-简" panose="020B0400000000000000" pitchFamily="34" charset="-128"/>
              </a:rPr>
              <a:t>PDU</a:t>
            </a:r>
            <a:r>
              <a:rPr lang="zh-CN" altLang="en-US" sz="4100" dirty="0">
                <a:latin typeface="苹方-简" panose="020B0400000000000000" pitchFamily="34" charset="-128"/>
                <a:ea typeface="苹方-简" panose="020B0400000000000000" pitchFamily="34" charset="-128"/>
              </a:rPr>
              <a:t>类重写了</a:t>
            </a:r>
            <a:r>
              <a:rPr lang="en-US" altLang="zh-CN" sz="4100" dirty="0">
                <a:latin typeface="苹方-简" panose="020B0400000000000000" pitchFamily="34" charset="-128"/>
                <a:ea typeface="苹方-简" panose="020B0400000000000000" pitchFamily="34" charset="-128"/>
              </a:rPr>
              <a:t>__str__</a:t>
            </a:r>
            <a:r>
              <a:rPr lang="zh-CN" altLang="en-US" sz="4100" dirty="0">
                <a:latin typeface="苹方-简" panose="020B0400000000000000" pitchFamily="34" charset="-128"/>
                <a:ea typeface="苹方-简" panose="020B0400000000000000" pitchFamily="34" charset="-128"/>
              </a:rPr>
              <a:t>方法，以便在打印对象时更方便地显示对象的属性。该方法返回一个字符串，其中包含了</a:t>
            </a:r>
            <a:r>
              <a:rPr lang="en-US" altLang="zh-CN" sz="4100" dirty="0">
                <a:latin typeface="苹方-简" panose="020B0400000000000000" pitchFamily="34" charset="-128"/>
                <a:ea typeface="苹方-简" panose="020B0400000000000000" pitchFamily="34" charset="-128"/>
              </a:rPr>
              <a:t>PDU</a:t>
            </a:r>
            <a:r>
              <a:rPr lang="zh-CN" altLang="en-US" sz="4100" dirty="0">
                <a:latin typeface="苹方-简" panose="020B0400000000000000" pitchFamily="34" charset="-128"/>
                <a:ea typeface="苹方-简" panose="020B0400000000000000" pitchFamily="34" charset="-128"/>
              </a:rPr>
              <a:t>的序列号、携带的数据和校验和。</a:t>
            </a:r>
            <a:endParaRPr lang="en-US" altLang="zh-CN" sz="4100" dirty="0">
              <a:latin typeface="苹方-简" panose="020B0400000000000000" pitchFamily="34" charset="-128"/>
              <a:ea typeface="苹方-简" panose="020B0400000000000000" pitchFamily="34" charset="-128"/>
            </a:endParaRPr>
          </a:p>
          <a:p>
            <a:pPr algn="l">
              <a:lnSpc>
                <a:spcPct val="90000"/>
              </a:lnSpc>
            </a:pPr>
            <a:endParaRPr lang="zh-CN" altLang="zh-CN" sz="4100" dirty="0">
              <a:latin typeface="苹方-简" panose="020B0400000000000000" pitchFamily="34" charset="-128"/>
              <a:ea typeface="苹方-简" panose="020B0400000000000000" pitchFamily="34" charset="-128"/>
            </a:endParaRPr>
          </a:p>
        </p:txBody>
      </p:sp>
      <p:pic>
        <p:nvPicPr>
          <p:cNvPr id="2" name="已录下的声音">
            <a:hlinkClick r:id="" action="ppaction://media"/>
            <a:extLst>
              <a:ext uri="{FF2B5EF4-FFF2-40B4-BE49-F238E27FC236}">
                <a16:creationId xmlns:a16="http://schemas.microsoft.com/office/drawing/2014/main" id="{700132A7-919B-4E23-9220-46A02EF7B3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88800" y="6654800"/>
            <a:ext cx="406400" cy="406400"/>
          </a:xfrm>
          <a:prstGeom prst="rect">
            <a:avLst/>
          </a:prstGeom>
        </p:spPr>
      </p:pic>
    </p:spTree>
    <p:extLst>
      <p:ext uri="{BB962C8B-B14F-4D97-AF65-F5344CB8AC3E}">
        <p14:creationId xmlns:p14="http://schemas.microsoft.com/office/powerpoint/2010/main" val="40289"/>
      </p:ext>
    </p:extLst>
  </p:cSld>
  <p:clrMapOvr>
    <a:masterClrMapping/>
  </p:clrMapOvr>
  <p:transition spd="med" advTm="5395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9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Avenir Next Demi Bold"/>
        <a:ea typeface="Avenir Next Demi Bold"/>
        <a:cs typeface="Avenir Next Demi Bold"/>
      </a:majorFont>
      <a:minorFont>
        <a:latin typeface="Avenir Next Demi Bold"/>
        <a:ea typeface="Avenir Next Demi Bold"/>
        <a:cs typeface="Avenir Next Demi 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Avenir Next Demi Bold"/>
        <a:ea typeface="Avenir Next Demi Bold"/>
        <a:cs typeface="Avenir Next Demi Bold"/>
      </a:majorFont>
      <a:minorFont>
        <a:latin typeface="Avenir Next Demi Bold"/>
        <a:ea typeface="Avenir Next Demi Bold"/>
        <a:cs typeface="Avenir Next Demi 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Override1.xml><?xml version="1.0" encoding="utf-8"?>
<a:themeOverride xmlns:a="http://schemas.openxmlformats.org/drawingml/2006/main">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themeOverride>
</file>

<file path=docProps/app.xml><?xml version="1.0" encoding="utf-8"?>
<Properties xmlns="http://schemas.openxmlformats.org/officeDocument/2006/extended-properties" xmlns:vt="http://schemas.openxmlformats.org/officeDocument/2006/docPropsVTypes">
  <Template/>
  <TotalTime>474</TotalTime>
  <Words>7066</Words>
  <Application>Microsoft Office PowerPoint</Application>
  <PresentationFormat>自定义</PresentationFormat>
  <Paragraphs>379</Paragraphs>
  <Slides>22</Slides>
  <Notes>0</Notes>
  <HiddenSlides>0</HiddenSlides>
  <MMClips>24</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22</vt:i4>
      </vt:variant>
    </vt:vector>
  </HeadingPairs>
  <TitlesOfParts>
    <vt:vector size="31" baseType="lpstr">
      <vt:lpstr>-apple-system</vt:lpstr>
      <vt:lpstr>Avenir Next Demi Bold</vt:lpstr>
      <vt:lpstr>Avenir Next Medium</vt:lpstr>
      <vt:lpstr>Avenir Next Regular</vt:lpstr>
      <vt:lpstr>Helvetica Neue</vt:lpstr>
      <vt:lpstr>苹方-简</vt:lpstr>
      <vt:lpstr>Arial</vt:lpstr>
      <vt:lpstr>JetBrains Mono</vt:lpstr>
      <vt:lpstr>31_ColorGradientLight</vt:lpstr>
      <vt:lpstr>Network Programming Project 1</vt:lpstr>
      <vt:lpstr>PowerPoint 演示文稿</vt:lpstr>
      <vt:lpstr>项目简介</vt:lpstr>
      <vt:lpstr>PowerPoint 演示文稿</vt:lpstr>
      <vt:lpstr>PowerPoint 演示文稿</vt:lpstr>
      <vt:lpstr>设计思路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程序演示</vt:lpstr>
      <vt:lpstr>PowerPoint 演示文稿</vt:lpstr>
      <vt:lpstr>结果分析</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Programming Project 1</dc:title>
  <dc:creator>DOCTORY</dc:creator>
  <cp:lastModifiedBy>董 若扬</cp:lastModifiedBy>
  <cp:revision>30</cp:revision>
  <dcterms:modified xsi:type="dcterms:W3CDTF">2023-04-28T12:03:56Z</dcterms:modified>
</cp:coreProperties>
</file>